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11"/>
  </p:handoutMasterIdLst>
  <p:sldIdLst>
    <p:sldId id="256" r:id="rId2"/>
    <p:sldId id="351" r:id="rId3"/>
    <p:sldId id="369" r:id="rId4"/>
    <p:sldId id="370" r:id="rId5"/>
    <p:sldId id="372" r:id="rId6"/>
    <p:sldId id="371" r:id="rId7"/>
    <p:sldId id="373" r:id="rId8"/>
    <p:sldId id="374" r:id="rId9"/>
    <p:sldId id="28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371"/>
    <a:srgbClr val="D9CDB3"/>
    <a:srgbClr val="FF0000"/>
    <a:srgbClr val="CCECFF"/>
    <a:srgbClr val="008000"/>
    <a:srgbClr val="FFFFCC"/>
    <a:srgbClr val="99CCFF"/>
    <a:srgbClr val="CCCCFF"/>
    <a:srgbClr val="0033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95" autoAdjust="0"/>
  </p:normalViewPr>
  <p:slideViewPr>
    <p:cSldViewPr snapToGrid="0">
      <p:cViewPr varScale="1">
        <p:scale>
          <a:sx n="92" d="100"/>
          <a:sy n="92" d="100"/>
        </p:scale>
        <p:origin x="675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8F6A18E-FB77-4236-AC7D-121270E9A5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6A59154-3B4F-436D-96D8-4A1F6E462C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EB4DE1CA-2979-40A5-BE36-0E6BF4F736D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91076511-BFBC-4BD6-A58E-E13E05B36E3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533C00-CEED-4B52-A89E-2FB6DE4965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439D37E-0F3E-4B0B-ACF3-9ECECA4553F3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6479544-CB69-4E5C-8209-FDAAE1F85C7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E61689CF-B401-47F4-878C-3D9F723FAD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F36FB553-F1B6-4BAF-9E18-9FA9726416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1B2D3CB8-46ED-49B5-A096-9E48AB25DD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D2BDA5AA-1382-4036-90B1-D7E499F43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3B6E789C-0E07-4848-991E-6DE9D16C4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91DA4769-DF7D-4779-B58D-45EF20265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" name="Rectangle 10">
                <a:extLst>
                  <a:ext uri="{FF2B5EF4-FFF2-40B4-BE49-F238E27FC236}">
                    <a16:creationId xmlns:a16="http://schemas.microsoft.com/office/drawing/2014/main" id="{C06238D5-40DB-46AB-8620-023B5B886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Rectangle 11">
                <a:extLst>
                  <a:ext uri="{FF2B5EF4-FFF2-40B4-BE49-F238E27FC236}">
                    <a16:creationId xmlns:a16="http://schemas.microsoft.com/office/drawing/2014/main" id="{C65AEA2D-ABA9-4142-868C-6F1D1BD07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Rectangle 12">
                <a:extLst>
                  <a:ext uri="{FF2B5EF4-FFF2-40B4-BE49-F238E27FC236}">
                    <a16:creationId xmlns:a16="http://schemas.microsoft.com/office/drawing/2014/main" id="{8796E295-3868-446D-91C7-85FAD60A6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Rectangle 13">
                <a:extLst>
                  <a:ext uri="{FF2B5EF4-FFF2-40B4-BE49-F238E27FC236}">
                    <a16:creationId xmlns:a16="http://schemas.microsoft.com/office/drawing/2014/main" id="{DFB1579C-999B-4391-B1DB-BCC177543E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6290367E-2C77-4845-8F64-59A0F39CF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" name="Rectangle 15">
                <a:extLst>
                  <a:ext uri="{FF2B5EF4-FFF2-40B4-BE49-F238E27FC236}">
                    <a16:creationId xmlns:a16="http://schemas.microsoft.com/office/drawing/2014/main" id="{0E055795-A727-47E9-ABA2-8FBF90688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" name="Rectangle 16">
                <a:extLst>
                  <a:ext uri="{FF2B5EF4-FFF2-40B4-BE49-F238E27FC236}">
                    <a16:creationId xmlns:a16="http://schemas.microsoft.com/office/drawing/2014/main" id="{C102D867-A0A1-4ABB-9E6F-F9E8F9848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1" name="Rectangle 17">
                <a:extLst>
                  <a:ext uri="{FF2B5EF4-FFF2-40B4-BE49-F238E27FC236}">
                    <a16:creationId xmlns:a16="http://schemas.microsoft.com/office/drawing/2014/main" id="{CC3019E1-943D-48B8-AF48-65318AE38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5C942326-FE85-4724-BFC4-DB7FD8B52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3" name="Rectangle 19">
                <a:extLst>
                  <a:ext uri="{FF2B5EF4-FFF2-40B4-BE49-F238E27FC236}">
                    <a16:creationId xmlns:a16="http://schemas.microsoft.com/office/drawing/2014/main" id="{7E70C2A3-EA25-4163-858E-E9C0CC9EF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" name="Rectangle 20">
                <a:extLst>
                  <a:ext uri="{FF2B5EF4-FFF2-40B4-BE49-F238E27FC236}">
                    <a16:creationId xmlns:a16="http://schemas.microsoft.com/office/drawing/2014/main" id="{5D270894-829A-42DC-8E89-786FD7300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6811692A-D3FE-4F27-8FCB-85875B863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6" name="Rectangle 22">
                <a:extLst>
                  <a:ext uri="{FF2B5EF4-FFF2-40B4-BE49-F238E27FC236}">
                    <a16:creationId xmlns:a16="http://schemas.microsoft.com/office/drawing/2014/main" id="{1781B56B-09D8-4728-A9C8-26E34505C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576E3E9E-E8B3-431E-8440-0E234EDB4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B9232C7B-CB02-459F-B5A4-64F37938D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Rectangle 25">
                <a:extLst>
                  <a:ext uri="{FF2B5EF4-FFF2-40B4-BE49-F238E27FC236}">
                    <a16:creationId xmlns:a16="http://schemas.microsoft.com/office/drawing/2014/main" id="{078CDA46-35D4-4EF2-A51B-E63C02F03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0279E567-4C1E-471F-9A52-5D976ABF7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Rectangle 27">
                <a:extLst>
                  <a:ext uri="{FF2B5EF4-FFF2-40B4-BE49-F238E27FC236}">
                    <a16:creationId xmlns:a16="http://schemas.microsoft.com/office/drawing/2014/main" id="{CCCA955D-AA6C-4E86-996C-3FD7F6089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2" name="Rectangle 28">
                <a:extLst>
                  <a:ext uri="{FF2B5EF4-FFF2-40B4-BE49-F238E27FC236}">
                    <a16:creationId xmlns:a16="http://schemas.microsoft.com/office/drawing/2014/main" id="{D35ED6DA-8467-4B96-ACD2-F7750FB25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Rectangle 29">
                <a:extLst>
                  <a:ext uri="{FF2B5EF4-FFF2-40B4-BE49-F238E27FC236}">
                    <a16:creationId xmlns:a16="http://schemas.microsoft.com/office/drawing/2014/main" id="{911BBD41-56D4-4862-804F-2E80245DE8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id="{0F87EEC7-2B96-4DB6-ADD5-6B2ACF8205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5" name="Rectangle 31">
                <a:extLst>
                  <a:ext uri="{FF2B5EF4-FFF2-40B4-BE49-F238E27FC236}">
                    <a16:creationId xmlns:a16="http://schemas.microsoft.com/office/drawing/2014/main" id="{838FF46B-A1E0-46C9-B71A-FCF99A11C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6" name="Rectangle 32">
                <a:extLst>
                  <a:ext uri="{FF2B5EF4-FFF2-40B4-BE49-F238E27FC236}">
                    <a16:creationId xmlns:a16="http://schemas.microsoft.com/office/drawing/2014/main" id="{B6727664-00C5-44D7-8AEE-D80A3FB06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7" name="Rectangle 33">
                <a:extLst>
                  <a:ext uri="{FF2B5EF4-FFF2-40B4-BE49-F238E27FC236}">
                    <a16:creationId xmlns:a16="http://schemas.microsoft.com/office/drawing/2014/main" id="{E8D1AFEF-3FFB-48FC-81F3-35DAE9DB7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8" name="Rectangle 34">
                <a:extLst>
                  <a:ext uri="{FF2B5EF4-FFF2-40B4-BE49-F238E27FC236}">
                    <a16:creationId xmlns:a16="http://schemas.microsoft.com/office/drawing/2014/main" id="{AD69565F-DBD6-49FB-8727-DE6B46E25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9" name="Rectangle 35">
                <a:extLst>
                  <a:ext uri="{FF2B5EF4-FFF2-40B4-BE49-F238E27FC236}">
                    <a16:creationId xmlns:a16="http://schemas.microsoft.com/office/drawing/2014/main" id="{EE6686B2-DDC6-41A4-BCCF-B8802EE30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" name="Rectangle 36">
                <a:extLst>
                  <a:ext uri="{FF2B5EF4-FFF2-40B4-BE49-F238E27FC236}">
                    <a16:creationId xmlns:a16="http://schemas.microsoft.com/office/drawing/2014/main" id="{77853E23-A11C-4317-B039-EB4CC09D2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1" name="Rectangle 37">
                <a:extLst>
                  <a:ext uri="{FF2B5EF4-FFF2-40B4-BE49-F238E27FC236}">
                    <a16:creationId xmlns:a16="http://schemas.microsoft.com/office/drawing/2014/main" id="{3188EA2F-D4D5-4DE6-8EBA-41FE5D63B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2" name="Rectangle 38">
                <a:extLst>
                  <a:ext uri="{FF2B5EF4-FFF2-40B4-BE49-F238E27FC236}">
                    <a16:creationId xmlns:a16="http://schemas.microsoft.com/office/drawing/2014/main" id="{716BFC11-6884-4C57-8A79-3E34035E3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3" name="Rectangle 39">
                <a:extLst>
                  <a:ext uri="{FF2B5EF4-FFF2-40B4-BE49-F238E27FC236}">
                    <a16:creationId xmlns:a16="http://schemas.microsoft.com/office/drawing/2014/main" id="{AF8A183E-E802-48E4-B00A-F63A88177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4" name="Rectangle 40">
                <a:extLst>
                  <a:ext uri="{FF2B5EF4-FFF2-40B4-BE49-F238E27FC236}">
                    <a16:creationId xmlns:a16="http://schemas.microsoft.com/office/drawing/2014/main" id="{4B7CB96A-DD6C-4B49-9E54-387481318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5" name="Rectangle 41">
                <a:extLst>
                  <a:ext uri="{FF2B5EF4-FFF2-40B4-BE49-F238E27FC236}">
                    <a16:creationId xmlns:a16="http://schemas.microsoft.com/office/drawing/2014/main" id="{AE4665A5-EFEA-4C69-B507-9FF575CFB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6" name="Rectangle 42">
                <a:extLst>
                  <a:ext uri="{FF2B5EF4-FFF2-40B4-BE49-F238E27FC236}">
                    <a16:creationId xmlns:a16="http://schemas.microsoft.com/office/drawing/2014/main" id="{18F21D05-5232-463C-8CAA-12C41728E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7" name="Rectangle 43">
                <a:extLst>
                  <a:ext uri="{FF2B5EF4-FFF2-40B4-BE49-F238E27FC236}">
                    <a16:creationId xmlns:a16="http://schemas.microsoft.com/office/drawing/2014/main" id="{F063BA2E-3D26-41A1-9021-1432030AB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8" name="Rectangle 44">
                <a:extLst>
                  <a:ext uri="{FF2B5EF4-FFF2-40B4-BE49-F238E27FC236}">
                    <a16:creationId xmlns:a16="http://schemas.microsoft.com/office/drawing/2014/main" id="{B893498D-A97F-4D93-9B2F-D7ADF1FEC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9" name="Rectangle 45">
                <a:extLst>
                  <a:ext uri="{FF2B5EF4-FFF2-40B4-BE49-F238E27FC236}">
                    <a16:creationId xmlns:a16="http://schemas.microsoft.com/office/drawing/2014/main" id="{0A2B789B-884B-49D6-B3B9-890A768C4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0" name="Rectangle 46">
                <a:extLst>
                  <a:ext uri="{FF2B5EF4-FFF2-40B4-BE49-F238E27FC236}">
                    <a16:creationId xmlns:a16="http://schemas.microsoft.com/office/drawing/2014/main" id="{F92C51B8-8ED5-4472-9A58-5C9957000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" name="Rectangle 47">
                <a:extLst>
                  <a:ext uri="{FF2B5EF4-FFF2-40B4-BE49-F238E27FC236}">
                    <a16:creationId xmlns:a16="http://schemas.microsoft.com/office/drawing/2014/main" id="{EF7B879D-E47D-4DFD-805E-7B192F675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" name="Rectangle 48">
                <a:extLst>
                  <a:ext uri="{FF2B5EF4-FFF2-40B4-BE49-F238E27FC236}">
                    <a16:creationId xmlns:a16="http://schemas.microsoft.com/office/drawing/2014/main" id="{849548A1-2337-44D1-9079-7FAFCB38A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3" name="Rectangle 49">
                <a:extLst>
                  <a:ext uri="{FF2B5EF4-FFF2-40B4-BE49-F238E27FC236}">
                    <a16:creationId xmlns:a16="http://schemas.microsoft.com/office/drawing/2014/main" id="{5552BEB9-05D9-4336-8683-2D3C360CA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4" name="Rectangle 50">
                <a:extLst>
                  <a:ext uri="{FF2B5EF4-FFF2-40B4-BE49-F238E27FC236}">
                    <a16:creationId xmlns:a16="http://schemas.microsoft.com/office/drawing/2014/main" id="{B41E2E2B-DDDA-4B72-9C11-B6716E6B7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5" name="Rectangle 51">
                <a:extLst>
                  <a:ext uri="{FF2B5EF4-FFF2-40B4-BE49-F238E27FC236}">
                    <a16:creationId xmlns:a16="http://schemas.microsoft.com/office/drawing/2014/main" id="{80E22CAA-31F8-4D02-B67F-FD4AF4F84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6" name="Rectangle 52">
                <a:extLst>
                  <a:ext uri="{FF2B5EF4-FFF2-40B4-BE49-F238E27FC236}">
                    <a16:creationId xmlns:a16="http://schemas.microsoft.com/office/drawing/2014/main" id="{35F8065C-DBE4-469C-AAE1-DD5D9C60F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7" name="Rectangle 53">
                <a:extLst>
                  <a:ext uri="{FF2B5EF4-FFF2-40B4-BE49-F238E27FC236}">
                    <a16:creationId xmlns:a16="http://schemas.microsoft.com/office/drawing/2014/main" id="{0FDC61FD-A911-441E-AFE2-5A4F0C720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8" name="Rectangle 54">
                <a:extLst>
                  <a:ext uri="{FF2B5EF4-FFF2-40B4-BE49-F238E27FC236}">
                    <a16:creationId xmlns:a16="http://schemas.microsoft.com/office/drawing/2014/main" id="{F4D30DFA-255C-437F-A255-ACE5BEB6E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" name="Rectangle 55">
                <a:extLst>
                  <a:ext uri="{FF2B5EF4-FFF2-40B4-BE49-F238E27FC236}">
                    <a16:creationId xmlns:a16="http://schemas.microsoft.com/office/drawing/2014/main" id="{26B509D3-7A06-41D1-98F3-BBF417026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" name="Rectangle 56">
                <a:extLst>
                  <a:ext uri="{FF2B5EF4-FFF2-40B4-BE49-F238E27FC236}">
                    <a16:creationId xmlns:a16="http://schemas.microsoft.com/office/drawing/2014/main" id="{3FA29D67-F9E3-4AB1-9181-B63FC4DA2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1" name="Rectangle 57">
                <a:extLst>
                  <a:ext uri="{FF2B5EF4-FFF2-40B4-BE49-F238E27FC236}">
                    <a16:creationId xmlns:a16="http://schemas.microsoft.com/office/drawing/2014/main" id="{2B54BADC-447D-4FE1-867F-FD2B51476C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2" name="Rectangle 58">
                <a:extLst>
                  <a:ext uri="{FF2B5EF4-FFF2-40B4-BE49-F238E27FC236}">
                    <a16:creationId xmlns:a16="http://schemas.microsoft.com/office/drawing/2014/main" id="{9CC5BEAC-5209-4190-B569-3DB3546A4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3" name="Rectangle 59">
                <a:extLst>
                  <a:ext uri="{FF2B5EF4-FFF2-40B4-BE49-F238E27FC236}">
                    <a16:creationId xmlns:a16="http://schemas.microsoft.com/office/drawing/2014/main" id="{F111E610-1740-413E-9E56-C932D5F29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" name="Rectangle 60">
                <a:extLst>
                  <a:ext uri="{FF2B5EF4-FFF2-40B4-BE49-F238E27FC236}">
                    <a16:creationId xmlns:a16="http://schemas.microsoft.com/office/drawing/2014/main" id="{D883A833-4D86-42A6-AD4D-D71FC1086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" name="Rectangle 61">
                <a:extLst>
                  <a:ext uri="{FF2B5EF4-FFF2-40B4-BE49-F238E27FC236}">
                    <a16:creationId xmlns:a16="http://schemas.microsoft.com/office/drawing/2014/main" id="{1631A2D8-9C8C-4E46-B0F7-FE31C9AE7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6" name="Rectangle 62">
                <a:extLst>
                  <a:ext uri="{FF2B5EF4-FFF2-40B4-BE49-F238E27FC236}">
                    <a16:creationId xmlns:a16="http://schemas.microsoft.com/office/drawing/2014/main" id="{B15E3820-ABF6-4053-A119-CC0A61959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" name="Rectangle 63">
                <a:extLst>
                  <a:ext uri="{FF2B5EF4-FFF2-40B4-BE49-F238E27FC236}">
                    <a16:creationId xmlns:a16="http://schemas.microsoft.com/office/drawing/2014/main" id="{20ADF565-24C3-411F-AB2A-6D7496E6C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6" name="Rectangle 64">
              <a:extLst>
                <a:ext uri="{FF2B5EF4-FFF2-40B4-BE49-F238E27FC236}">
                  <a16:creationId xmlns:a16="http://schemas.microsoft.com/office/drawing/2014/main" id="{5E859BCD-66ED-461B-8D78-2308649283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Rectangle 65">
              <a:extLst>
                <a:ext uri="{FF2B5EF4-FFF2-40B4-BE49-F238E27FC236}">
                  <a16:creationId xmlns:a16="http://schemas.microsoft.com/office/drawing/2014/main" id="{EB7BF6D8-F0C7-423F-8F38-7A74A25B7E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8" name="Rectangle 66">
            <a:extLst>
              <a:ext uri="{FF2B5EF4-FFF2-40B4-BE49-F238E27FC236}">
                <a16:creationId xmlns:a16="http://schemas.microsoft.com/office/drawing/2014/main" id="{60F970BF-2465-4DF5-B8C5-E67CED4AC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kumimoji="1" lang="en-US" altLang="en-US" sz="2400"/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8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2E1B4439-E109-44CD-A936-679DAAB9868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253F8383-AC5A-4AAF-A712-D79D86878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" name="Rectangle 71">
            <a:extLst>
              <a:ext uri="{FF2B5EF4-FFF2-40B4-BE49-F238E27FC236}">
                <a16:creationId xmlns:a16="http://schemas.microsoft.com/office/drawing/2014/main" id="{76F362CA-B1BE-479E-8ABD-EDD59CB22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A3BF1C-F63E-4FFF-845A-43026E3C6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671069"/>
      </p:ext>
    </p:extLst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5B1D01FE-D400-440D-A976-6549391DB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A02B39FC-99DE-400B-B3A8-2C2A32E17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ECE0D70E-0897-47C1-8145-6F77A129B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20D669-C4BA-4280-8910-6537CF4203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936117"/>
      </p:ext>
    </p:extLst>
  </p:cSld>
  <p:clrMapOvr>
    <a:masterClrMapping/>
  </p:clrMapOvr>
  <p:transition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CE364563-76F3-48C7-849B-7640E49E5F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B54C5E47-2B7D-47A6-A8CC-297BE22FE5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83D5C3C8-FD45-48DD-927F-FE21E80673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6F70E-13AB-4001-9739-2D9508EF8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606275"/>
      </p:ext>
    </p:extLst>
  </p:cSld>
  <p:clrMapOvr>
    <a:masterClrMapping/>
  </p:clrMapOvr>
  <p:transition>
    <p:push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64E54888-6B3E-4686-BBD4-61320FB53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E6814303-8C03-421C-9E59-5344674659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E96287D3-E9E7-43F9-89D3-19446ACB2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306B4-1694-4295-94B1-C064FDC91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121806"/>
      </p:ext>
    </p:extLst>
  </p:cSld>
  <p:clrMapOvr>
    <a:masterClrMapping/>
  </p:clrMapOvr>
  <p:transition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43488" y="1905000"/>
            <a:ext cx="3979862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43488" y="4076700"/>
            <a:ext cx="3979862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7">
            <a:extLst>
              <a:ext uri="{FF2B5EF4-FFF2-40B4-BE49-F238E27FC236}">
                <a16:creationId xmlns:a16="http://schemas.microsoft.com/office/drawing/2014/main" id="{B410D0DA-DF1A-4995-B754-73AB59644E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FAFAE69A-79EB-4A17-9CBB-BA78A3C9F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A689F524-336A-4FC1-ACB7-39CBAEF4C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71D28-CF4F-4493-9A4E-CB964B384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453017"/>
      </p:ext>
    </p:extLst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EE2D0AB1-19FC-45C9-8615-1995E68A8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08A924FB-701E-4318-9DCA-1E04279C9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3D0D478A-2608-4532-BEDE-9C9524C258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B22BD-5265-45D5-8374-08CBA7329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74263"/>
      </p:ext>
    </p:extLst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E6B1C070-183C-45D8-91B4-30FDEAF00D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8">
            <a:extLst>
              <a:ext uri="{FF2B5EF4-FFF2-40B4-BE49-F238E27FC236}">
                <a16:creationId xmlns:a16="http://schemas.microsoft.com/office/drawing/2014/main" id="{D6C9C2F4-7A07-47AE-8660-0E374A4E6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C438F0A4-5E2B-443F-993D-57FDF80F9D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381D8-30D7-402D-A1ED-742613957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181024"/>
      </p:ext>
    </p:extLst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0DA74412-E3C3-46A0-9930-7C9B71860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80EF4812-5284-40E2-8AB0-FDA75F83B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70EF1D2B-EB4E-496F-AEB3-152114A91B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80938-2D6D-4AE5-AF3F-56C9BAC68B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391420"/>
      </p:ext>
    </p:extLst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F1E5DE4B-8E39-4E2A-AE17-6B8C00E7D8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8">
            <a:extLst>
              <a:ext uri="{FF2B5EF4-FFF2-40B4-BE49-F238E27FC236}">
                <a16:creationId xmlns:a16="http://schemas.microsoft.com/office/drawing/2014/main" id="{FF07F58F-05C4-4CF4-BFC4-6C5D58F164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9">
            <a:extLst>
              <a:ext uri="{FF2B5EF4-FFF2-40B4-BE49-F238E27FC236}">
                <a16:creationId xmlns:a16="http://schemas.microsoft.com/office/drawing/2014/main" id="{361B9408-DCDF-4725-8C04-EE4A2DC99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3778D6-4CD4-4C0F-B58A-8422B7E4BE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26246"/>
      </p:ext>
    </p:extLst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7">
            <a:extLst>
              <a:ext uri="{FF2B5EF4-FFF2-40B4-BE49-F238E27FC236}">
                <a16:creationId xmlns:a16="http://schemas.microsoft.com/office/drawing/2014/main" id="{5667F917-8077-4A51-8493-C09A060227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8">
            <a:extLst>
              <a:ext uri="{FF2B5EF4-FFF2-40B4-BE49-F238E27FC236}">
                <a16:creationId xmlns:a16="http://schemas.microsoft.com/office/drawing/2014/main" id="{D3363A20-4036-4243-89E4-4C9B8B2663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795D5D7A-ABD4-4F49-96D4-B15E29E4E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C6B3C-BD90-499A-958E-675726C54B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772380"/>
      </p:ext>
    </p:extLst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>
            <a:extLst>
              <a:ext uri="{FF2B5EF4-FFF2-40B4-BE49-F238E27FC236}">
                <a16:creationId xmlns:a16="http://schemas.microsoft.com/office/drawing/2014/main" id="{C228D0C7-9397-4400-A0D7-BBFC6935D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90902CFF-9C86-4E84-B598-6323CF359B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41D90193-4C66-4A14-900C-805843696E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97842-ABAA-48DF-A807-7BDD22B66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878033"/>
      </p:ext>
    </p:extLst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98D4BA22-86CB-4B1B-A3FD-5724CF27E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6205C983-37A4-47A3-BA2D-BD946DBDF9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F24AEAC8-79C7-46F7-910B-D547DCCEE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99117-E92D-4E81-A0D0-A588A95965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099678"/>
      </p:ext>
    </p:extLst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369FC4B0-9945-4030-9A54-B98ADB462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8">
            <a:extLst>
              <a:ext uri="{FF2B5EF4-FFF2-40B4-BE49-F238E27FC236}">
                <a16:creationId xmlns:a16="http://schemas.microsoft.com/office/drawing/2014/main" id="{FA63A1C9-B036-4132-954A-7A8CDF0BB8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ED872D7E-7284-4D60-8362-C2F2ECF2F8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96094-4073-4C6B-AC62-1BF57E45B2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907666"/>
      </p:ext>
    </p:extLst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04F22C8-CA5C-4394-B0E7-C252724CD2D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011FA126-E97C-4DFF-A971-0836BF5C6EC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3" name="Rectangle 4">
              <a:extLst>
                <a:ext uri="{FF2B5EF4-FFF2-40B4-BE49-F238E27FC236}">
                  <a16:creationId xmlns:a16="http://schemas.microsoft.com/office/drawing/2014/main" id="{9641B537-26A9-4908-8638-CF6305BAD26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Rectangle 5">
              <a:extLst>
                <a:ext uri="{FF2B5EF4-FFF2-40B4-BE49-F238E27FC236}">
                  <a16:creationId xmlns:a16="http://schemas.microsoft.com/office/drawing/2014/main" id="{6265FF47-AB5C-4205-A3D0-01E46431787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" name="Rectangle 6">
              <a:extLst>
                <a:ext uri="{FF2B5EF4-FFF2-40B4-BE49-F238E27FC236}">
                  <a16:creationId xmlns:a16="http://schemas.microsoft.com/office/drawing/2014/main" id="{51628419-1FF7-453A-BBA0-54B4E496AD3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Rectangle 7">
              <a:extLst>
                <a:ext uri="{FF2B5EF4-FFF2-40B4-BE49-F238E27FC236}">
                  <a16:creationId xmlns:a16="http://schemas.microsoft.com/office/drawing/2014/main" id="{CECF2C75-6C8C-4764-A902-38FF59DD6F0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Rectangle 8">
              <a:extLst>
                <a:ext uri="{FF2B5EF4-FFF2-40B4-BE49-F238E27FC236}">
                  <a16:creationId xmlns:a16="http://schemas.microsoft.com/office/drawing/2014/main" id="{AB1D7670-27E0-4FC4-99E9-7DF7A8CE376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" name="Rectangle 9">
              <a:extLst>
                <a:ext uri="{FF2B5EF4-FFF2-40B4-BE49-F238E27FC236}">
                  <a16:creationId xmlns:a16="http://schemas.microsoft.com/office/drawing/2014/main" id="{9B7950AD-B2C8-4BE3-B782-51DB794A13F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" name="Rectangle 10">
              <a:extLst>
                <a:ext uri="{FF2B5EF4-FFF2-40B4-BE49-F238E27FC236}">
                  <a16:creationId xmlns:a16="http://schemas.microsoft.com/office/drawing/2014/main" id="{B6286E6D-FF82-497E-A16A-BC377C6E5C8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" name="Rectangle 11">
              <a:extLst>
                <a:ext uri="{FF2B5EF4-FFF2-40B4-BE49-F238E27FC236}">
                  <a16:creationId xmlns:a16="http://schemas.microsoft.com/office/drawing/2014/main" id="{5A8759CF-53D2-4533-A3C4-FCD575E3220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" name="Rectangle 12">
              <a:extLst>
                <a:ext uri="{FF2B5EF4-FFF2-40B4-BE49-F238E27FC236}">
                  <a16:creationId xmlns:a16="http://schemas.microsoft.com/office/drawing/2014/main" id="{A44FC1FC-D9CC-4C96-A6E7-8ECB3A2C303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2" name="Rectangle 13">
              <a:extLst>
                <a:ext uri="{FF2B5EF4-FFF2-40B4-BE49-F238E27FC236}">
                  <a16:creationId xmlns:a16="http://schemas.microsoft.com/office/drawing/2014/main" id="{CD11B54B-0AAD-49FC-B4C1-98E3F17F6C7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" name="Rectangle 14">
              <a:extLst>
                <a:ext uri="{FF2B5EF4-FFF2-40B4-BE49-F238E27FC236}">
                  <a16:creationId xmlns:a16="http://schemas.microsoft.com/office/drawing/2014/main" id="{6F0F7225-F441-4341-8687-D0470EB6F41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" name="Rectangle 15">
              <a:extLst>
                <a:ext uri="{FF2B5EF4-FFF2-40B4-BE49-F238E27FC236}">
                  <a16:creationId xmlns:a16="http://schemas.microsoft.com/office/drawing/2014/main" id="{0061CC98-F6E6-452F-9A3D-AB067D80608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5" name="Rectangle 16">
              <a:extLst>
                <a:ext uri="{FF2B5EF4-FFF2-40B4-BE49-F238E27FC236}">
                  <a16:creationId xmlns:a16="http://schemas.microsoft.com/office/drawing/2014/main" id="{80376158-65F8-424E-AE94-748E710357F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6" name="Rectangle 17">
              <a:extLst>
                <a:ext uri="{FF2B5EF4-FFF2-40B4-BE49-F238E27FC236}">
                  <a16:creationId xmlns:a16="http://schemas.microsoft.com/office/drawing/2014/main" id="{2C279BD0-DC0A-4C71-A7A9-2F9BEAED5C2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7" name="Rectangle 18">
              <a:extLst>
                <a:ext uri="{FF2B5EF4-FFF2-40B4-BE49-F238E27FC236}">
                  <a16:creationId xmlns:a16="http://schemas.microsoft.com/office/drawing/2014/main" id="{A7270AD1-808E-47C2-B597-280EAB9040F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8" name="Rectangle 19">
              <a:extLst>
                <a:ext uri="{FF2B5EF4-FFF2-40B4-BE49-F238E27FC236}">
                  <a16:creationId xmlns:a16="http://schemas.microsoft.com/office/drawing/2014/main" id="{7A0D2385-FF1B-4B74-A024-0F5C94B43E7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9" name="Rectangle 20">
              <a:extLst>
                <a:ext uri="{FF2B5EF4-FFF2-40B4-BE49-F238E27FC236}">
                  <a16:creationId xmlns:a16="http://schemas.microsoft.com/office/drawing/2014/main" id="{574979EF-6BA7-4F5A-B46A-42BB1664884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0" name="Rectangle 21">
              <a:extLst>
                <a:ext uri="{FF2B5EF4-FFF2-40B4-BE49-F238E27FC236}">
                  <a16:creationId xmlns:a16="http://schemas.microsoft.com/office/drawing/2014/main" id="{AC957967-541B-49F3-B195-596E544DFB0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1" name="Rectangle 22">
              <a:extLst>
                <a:ext uri="{FF2B5EF4-FFF2-40B4-BE49-F238E27FC236}">
                  <a16:creationId xmlns:a16="http://schemas.microsoft.com/office/drawing/2014/main" id="{0158A25B-9FFE-4B96-BC1A-2E2B9D8B0EF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Rectangle 23">
              <a:extLst>
                <a:ext uri="{FF2B5EF4-FFF2-40B4-BE49-F238E27FC236}">
                  <a16:creationId xmlns:a16="http://schemas.microsoft.com/office/drawing/2014/main" id="{6816FAE7-AA1B-4820-AD24-29857049C7A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3" name="Rectangle 24">
              <a:extLst>
                <a:ext uri="{FF2B5EF4-FFF2-40B4-BE49-F238E27FC236}">
                  <a16:creationId xmlns:a16="http://schemas.microsoft.com/office/drawing/2014/main" id="{36274F31-85CA-426C-997F-D114AC27823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" name="Rectangle 25">
              <a:extLst>
                <a:ext uri="{FF2B5EF4-FFF2-40B4-BE49-F238E27FC236}">
                  <a16:creationId xmlns:a16="http://schemas.microsoft.com/office/drawing/2014/main" id="{3B5B844A-1034-4513-94BF-35F1373961D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" name="Rectangle 26">
              <a:extLst>
                <a:ext uri="{FF2B5EF4-FFF2-40B4-BE49-F238E27FC236}">
                  <a16:creationId xmlns:a16="http://schemas.microsoft.com/office/drawing/2014/main" id="{48A556A4-DE91-4B4D-BBEC-75C52090370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6" name="Rectangle 27">
              <a:extLst>
                <a:ext uri="{FF2B5EF4-FFF2-40B4-BE49-F238E27FC236}">
                  <a16:creationId xmlns:a16="http://schemas.microsoft.com/office/drawing/2014/main" id="{F208806C-07FF-42C1-85DB-A9608C552B2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7" name="Rectangle 28">
              <a:extLst>
                <a:ext uri="{FF2B5EF4-FFF2-40B4-BE49-F238E27FC236}">
                  <a16:creationId xmlns:a16="http://schemas.microsoft.com/office/drawing/2014/main" id="{99734C7D-19F3-4B99-AF8B-F26DEAFB81C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8" name="Rectangle 29">
              <a:extLst>
                <a:ext uri="{FF2B5EF4-FFF2-40B4-BE49-F238E27FC236}">
                  <a16:creationId xmlns:a16="http://schemas.microsoft.com/office/drawing/2014/main" id="{23D747C9-3862-43C9-BF3B-8EBFE9F97D0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9" name="Rectangle 30">
              <a:extLst>
                <a:ext uri="{FF2B5EF4-FFF2-40B4-BE49-F238E27FC236}">
                  <a16:creationId xmlns:a16="http://schemas.microsoft.com/office/drawing/2014/main" id="{59F085CE-4B4F-4A6E-BFD2-AB3B0D2BBD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0" name="Rectangle 31">
              <a:extLst>
                <a:ext uri="{FF2B5EF4-FFF2-40B4-BE49-F238E27FC236}">
                  <a16:creationId xmlns:a16="http://schemas.microsoft.com/office/drawing/2014/main" id="{E55C5E6F-D771-4DCF-A9AF-1D9627FAB3E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1" name="Rectangle 32">
              <a:extLst>
                <a:ext uri="{FF2B5EF4-FFF2-40B4-BE49-F238E27FC236}">
                  <a16:creationId xmlns:a16="http://schemas.microsoft.com/office/drawing/2014/main" id="{72E6A73E-865B-4A34-B7EE-3E6279F6C90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2" name="Rectangle 33">
              <a:extLst>
                <a:ext uri="{FF2B5EF4-FFF2-40B4-BE49-F238E27FC236}">
                  <a16:creationId xmlns:a16="http://schemas.microsoft.com/office/drawing/2014/main" id="{8C0B9322-ED09-42C3-B012-5461849DEC0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3" name="Rectangle 34">
              <a:extLst>
                <a:ext uri="{FF2B5EF4-FFF2-40B4-BE49-F238E27FC236}">
                  <a16:creationId xmlns:a16="http://schemas.microsoft.com/office/drawing/2014/main" id="{3381F079-7039-4ACB-AB56-3E5C11D3ECC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4" name="Rectangle 35">
              <a:extLst>
                <a:ext uri="{FF2B5EF4-FFF2-40B4-BE49-F238E27FC236}">
                  <a16:creationId xmlns:a16="http://schemas.microsoft.com/office/drawing/2014/main" id="{D72ED833-8C81-4CB0-A347-087CE1650BD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5" name="Rectangle 36">
              <a:extLst>
                <a:ext uri="{FF2B5EF4-FFF2-40B4-BE49-F238E27FC236}">
                  <a16:creationId xmlns:a16="http://schemas.microsoft.com/office/drawing/2014/main" id="{C2BB1D95-2207-4AA4-ABE5-D0621BCD8BD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6" name="Rectangle 37">
              <a:extLst>
                <a:ext uri="{FF2B5EF4-FFF2-40B4-BE49-F238E27FC236}">
                  <a16:creationId xmlns:a16="http://schemas.microsoft.com/office/drawing/2014/main" id="{D0EC50DD-A41E-4108-856B-D9D33D6588F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7" name="Rectangle 38">
              <a:extLst>
                <a:ext uri="{FF2B5EF4-FFF2-40B4-BE49-F238E27FC236}">
                  <a16:creationId xmlns:a16="http://schemas.microsoft.com/office/drawing/2014/main" id="{6B926588-1A8F-4E40-B0C5-4E803CD0556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8" name="Rectangle 39">
              <a:extLst>
                <a:ext uri="{FF2B5EF4-FFF2-40B4-BE49-F238E27FC236}">
                  <a16:creationId xmlns:a16="http://schemas.microsoft.com/office/drawing/2014/main" id="{7CA63B2A-58BB-4332-9C37-1F3FC857273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9" name="Rectangle 40">
              <a:extLst>
                <a:ext uri="{FF2B5EF4-FFF2-40B4-BE49-F238E27FC236}">
                  <a16:creationId xmlns:a16="http://schemas.microsoft.com/office/drawing/2014/main" id="{9A183310-9D01-4CED-A6F2-D7A20DD723F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0" name="Rectangle 41">
              <a:extLst>
                <a:ext uri="{FF2B5EF4-FFF2-40B4-BE49-F238E27FC236}">
                  <a16:creationId xmlns:a16="http://schemas.microsoft.com/office/drawing/2014/main" id="{C00F850B-A873-4A3F-8B5A-94E358C3BC6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1" name="Rectangle 42">
              <a:extLst>
                <a:ext uri="{FF2B5EF4-FFF2-40B4-BE49-F238E27FC236}">
                  <a16:creationId xmlns:a16="http://schemas.microsoft.com/office/drawing/2014/main" id="{D3122F2B-131A-4928-90FA-64830C62268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2" name="Rectangle 43">
              <a:extLst>
                <a:ext uri="{FF2B5EF4-FFF2-40B4-BE49-F238E27FC236}">
                  <a16:creationId xmlns:a16="http://schemas.microsoft.com/office/drawing/2014/main" id="{F64EE2D3-0B8C-4600-A722-C8C6E1C2FD7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3" name="Rectangle 44">
              <a:extLst>
                <a:ext uri="{FF2B5EF4-FFF2-40B4-BE49-F238E27FC236}">
                  <a16:creationId xmlns:a16="http://schemas.microsoft.com/office/drawing/2014/main" id="{6E68AE1E-3191-4E1A-9FA7-367B426A81B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4" name="Rectangle 45">
              <a:extLst>
                <a:ext uri="{FF2B5EF4-FFF2-40B4-BE49-F238E27FC236}">
                  <a16:creationId xmlns:a16="http://schemas.microsoft.com/office/drawing/2014/main" id="{241B711D-3AE1-4B03-AF48-E02AF84B238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5" name="Rectangle 46">
              <a:extLst>
                <a:ext uri="{FF2B5EF4-FFF2-40B4-BE49-F238E27FC236}">
                  <a16:creationId xmlns:a16="http://schemas.microsoft.com/office/drawing/2014/main" id="{36824038-1315-4D20-AE1B-8B13AB84C9B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6" name="Rectangle 47">
              <a:extLst>
                <a:ext uri="{FF2B5EF4-FFF2-40B4-BE49-F238E27FC236}">
                  <a16:creationId xmlns:a16="http://schemas.microsoft.com/office/drawing/2014/main" id="{5683B8E3-852C-4D68-A279-5CC47EE04FD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7" name="Rectangle 48">
              <a:extLst>
                <a:ext uri="{FF2B5EF4-FFF2-40B4-BE49-F238E27FC236}">
                  <a16:creationId xmlns:a16="http://schemas.microsoft.com/office/drawing/2014/main" id="{68276DF8-7580-4AAF-BE82-736FB203D78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8" name="Rectangle 49">
              <a:extLst>
                <a:ext uri="{FF2B5EF4-FFF2-40B4-BE49-F238E27FC236}">
                  <a16:creationId xmlns:a16="http://schemas.microsoft.com/office/drawing/2014/main" id="{7EB743A8-5309-4119-BC4F-566AB596C8F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79" name="Rectangle 50">
              <a:extLst>
                <a:ext uri="{FF2B5EF4-FFF2-40B4-BE49-F238E27FC236}">
                  <a16:creationId xmlns:a16="http://schemas.microsoft.com/office/drawing/2014/main" id="{0B7842D6-3BDA-490E-B45E-DE60CA6DAFF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0" name="Rectangle 51">
              <a:extLst>
                <a:ext uri="{FF2B5EF4-FFF2-40B4-BE49-F238E27FC236}">
                  <a16:creationId xmlns:a16="http://schemas.microsoft.com/office/drawing/2014/main" id="{842365C1-767B-4C04-A0B7-23CCF389FD9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1" name="Rectangle 52">
              <a:extLst>
                <a:ext uri="{FF2B5EF4-FFF2-40B4-BE49-F238E27FC236}">
                  <a16:creationId xmlns:a16="http://schemas.microsoft.com/office/drawing/2014/main" id="{86846833-06DF-4270-A95E-F9376DA3317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2" name="Rectangle 53">
              <a:extLst>
                <a:ext uri="{FF2B5EF4-FFF2-40B4-BE49-F238E27FC236}">
                  <a16:creationId xmlns:a16="http://schemas.microsoft.com/office/drawing/2014/main" id="{2EB94147-1B28-490E-8DDF-DB5504E067D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3" name="Rectangle 54">
              <a:extLst>
                <a:ext uri="{FF2B5EF4-FFF2-40B4-BE49-F238E27FC236}">
                  <a16:creationId xmlns:a16="http://schemas.microsoft.com/office/drawing/2014/main" id="{08BF491D-7EFA-4045-B5A1-CD649E1134C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4" name="Rectangle 55">
              <a:extLst>
                <a:ext uri="{FF2B5EF4-FFF2-40B4-BE49-F238E27FC236}">
                  <a16:creationId xmlns:a16="http://schemas.microsoft.com/office/drawing/2014/main" id="{3552C4A2-BE40-4004-9B10-C33EFB7FF8D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5" name="Rectangle 56">
              <a:extLst>
                <a:ext uri="{FF2B5EF4-FFF2-40B4-BE49-F238E27FC236}">
                  <a16:creationId xmlns:a16="http://schemas.microsoft.com/office/drawing/2014/main" id="{DFA110E6-33EC-480A-A533-4444B792DCD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6" name="Rectangle 57">
              <a:extLst>
                <a:ext uri="{FF2B5EF4-FFF2-40B4-BE49-F238E27FC236}">
                  <a16:creationId xmlns:a16="http://schemas.microsoft.com/office/drawing/2014/main" id="{92AB76E4-7A71-44DA-9781-59007A30F84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7" name="Rectangle 58">
              <a:extLst>
                <a:ext uri="{FF2B5EF4-FFF2-40B4-BE49-F238E27FC236}">
                  <a16:creationId xmlns:a16="http://schemas.microsoft.com/office/drawing/2014/main" id="{15CCB5F7-DAEB-4437-9AEE-26E0C26658F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8" name="Rectangle 59">
              <a:extLst>
                <a:ext uri="{FF2B5EF4-FFF2-40B4-BE49-F238E27FC236}">
                  <a16:creationId xmlns:a16="http://schemas.microsoft.com/office/drawing/2014/main" id="{15881C4D-A2C2-48E0-9957-700ED5BB01C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89" name="Rectangle 60">
              <a:extLst>
                <a:ext uri="{FF2B5EF4-FFF2-40B4-BE49-F238E27FC236}">
                  <a16:creationId xmlns:a16="http://schemas.microsoft.com/office/drawing/2014/main" id="{DA59FD4A-3C25-4678-A188-4DF84B04487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0" name="Rectangle 61">
              <a:extLst>
                <a:ext uri="{FF2B5EF4-FFF2-40B4-BE49-F238E27FC236}">
                  <a16:creationId xmlns:a16="http://schemas.microsoft.com/office/drawing/2014/main" id="{B0C2544D-56E1-45A2-94BB-425A4D550D9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1" name="Rectangle 62">
              <a:extLst>
                <a:ext uri="{FF2B5EF4-FFF2-40B4-BE49-F238E27FC236}">
                  <a16:creationId xmlns:a16="http://schemas.microsoft.com/office/drawing/2014/main" id="{DD0BE0FE-3105-405D-82F7-628F6EFD22C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2" name="Rectangle 63">
              <a:extLst>
                <a:ext uri="{FF2B5EF4-FFF2-40B4-BE49-F238E27FC236}">
                  <a16:creationId xmlns:a16="http://schemas.microsoft.com/office/drawing/2014/main" id="{4942671B-083B-4D00-8E25-565906538C7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93" name="Rectangle 64">
              <a:extLst>
                <a:ext uri="{FF2B5EF4-FFF2-40B4-BE49-F238E27FC236}">
                  <a16:creationId xmlns:a16="http://schemas.microsoft.com/office/drawing/2014/main" id="{B2FCE9F2-D32F-4339-8CC8-601A56985DA2}"/>
                </a:ext>
              </a:extLst>
            </p:cNvPr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27" name="Rectangle 65">
            <a:extLst>
              <a:ext uri="{FF2B5EF4-FFF2-40B4-BE49-F238E27FC236}">
                <a16:creationId xmlns:a16="http://schemas.microsoft.com/office/drawing/2014/main" id="{73DCE453-07A7-452D-963A-088B0C85AE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6">
            <a:extLst>
              <a:ext uri="{FF2B5EF4-FFF2-40B4-BE49-F238E27FC236}">
                <a16:creationId xmlns:a16="http://schemas.microsoft.com/office/drawing/2014/main" id="{4F810C9E-16FA-4B3B-A965-B4C79CCA4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63" name="Rectangle 67">
            <a:extLst>
              <a:ext uri="{FF2B5EF4-FFF2-40B4-BE49-F238E27FC236}">
                <a16:creationId xmlns:a16="http://schemas.microsoft.com/office/drawing/2014/main" id="{9B6CF4FF-63EB-4B08-9ED5-187B229848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64" name="Rectangle 68">
            <a:extLst>
              <a:ext uri="{FF2B5EF4-FFF2-40B4-BE49-F238E27FC236}">
                <a16:creationId xmlns:a16="http://schemas.microsoft.com/office/drawing/2014/main" id="{3D62B553-995C-4BBB-A91F-5D376F35B1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65" name="Rectangle 69">
            <a:extLst>
              <a:ext uri="{FF2B5EF4-FFF2-40B4-BE49-F238E27FC236}">
                <a16:creationId xmlns:a16="http://schemas.microsoft.com/office/drawing/2014/main" id="{0EFA17CD-47F6-4D57-AD9E-0E03802F8F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309CAB-9B3C-4024-83B9-AEE5B32C69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>
    <p:push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video" Target="file:///C:\Users\ropes\Downloads\PHET%20-%20Point%20Wave%20Source.mp4" TargetMode="External"/><Relationship Id="rId1" Type="http://schemas.microsoft.com/office/2007/relationships/media" Target="file:///C:\Users\ropes\Downloads\PHET%20-%20Point%20Wave%20Source.mp4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hyperlink" Target="http://paws.kettering.edu/~drussell/Demos/waves/wavemotion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walter-fendt.de/html5/phen/refractionhuygens_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ropes\Downloads\PHET%20-%20Single%20Slit%20Diffraction.mp4" TargetMode="External"/><Relationship Id="rId1" Type="http://schemas.microsoft.com/office/2007/relationships/media" Target="file:///C:\Users\ropes\Downloads\PHET%20-%20Single%20Slit%20Diffraction.mp4" TargetMode="External"/><Relationship Id="rId6" Type="http://schemas.openxmlformats.org/officeDocument/2006/relationships/image" Target="../media/image13.png"/><Relationship Id="rId5" Type="http://schemas.openxmlformats.org/officeDocument/2006/relationships/hyperlink" Target="http://www.olympusmicro.com/primer/java/diffraction/index.html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Users\ropes\Downloads\PHET%20-%20Double%20Slit%20-%20Interference%20and%20Diffraction.mp4" TargetMode="External"/><Relationship Id="rId1" Type="http://schemas.microsoft.com/office/2007/relationships/media" Target="file:///C:\Users\ropes\Downloads\PHET%20-%20Double%20Slit%20-%20Interference%20and%20Diffraction.mp4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885A910-31AD-4C3A-8426-2A6EFD2D6D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79463" y="1766888"/>
            <a:ext cx="7678737" cy="762000"/>
          </a:xfrm>
        </p:spPr>
        <p:txBody>
          <a:bodyPr/>
          <a:lstStyle/>
          <a:p>
            <a:pPr eaLnBrk="1" hangingPunct="1"/>
            <a:r>
              <a:rPr lang="en-US" altLang="en-US"/>
              <a:t>Surface Waves</a:t>
            </a:r>
          </a:p>
        </p:txBody>
      </p:sp>
      <p:pic>
        <p:nvPicPr>
          <p:cNvPr id="3075" name="Picture 52">
            <a:extLst>
              <a:ext uri="{FF2B5EF4-FFF2-40B4-BE49-F238E27FC236}">
                <a16:creationId xmlns:a16="http://schemas.microsoft.com/office/drawing/2014/main" id="{A01E6F96-97AF-43C8-8B85-1B5049BDC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2952750"/>
            <a:ext cx="5224463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E2F5369-8D60-4C6E-8D7F-115776366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Surface Wave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A0821CA-5CAF-4A40-9E05-DEC07DC81FB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7808912" cy="4191000"/>
          </a:xfrm>
        </p:spPr>
        <p:txBody>
          <a:bodyPr/>
          <a:lstStyle/>
          <a:p>
            <a:pPr eaLnBrk="1" hangingPunct="1"/>
            <a:r>
              <a:rPr lang="en-US" altLang="en-US" sz="2800"/>
              <a:t>A wave that has characteristics of both transverse and longitudinal waves (</a:t>
            </a:r>
            <a:r>
              <a:rPr lang="en-US" altLang="en-US" sz="2800">
                <a:solidFill>
                  <a:srgbClr val="0033CC"/>
                </a:solidFill>
              </a:rPr>
              <a:t>Ocean Waves</a:t>
            </a:r>
            <a:r>
              <a:rPr lang="en-US" altLang="en-US" sz="2800"/>
              <a:t>).</a:t>
            </a:r>
          </a:p>
          <a:p>
            <a:pPr eaLnBrk="1" hangingPunct="1"/>
            <a:r>
              <a:rPr lang="en-US" altLang="en-US" sz="1400">
                <a:hlinkClick r:id="rId4"/>
              </a:rPr>
              <a:t>Surface Wave Applet</a:t>
            </a:r>
            <a:endParaRPr lang="en-US" altLang="en-US" sz="1400"/>
          </a:p>
        </p:txBody>
      </p:sp>
      <p:pic>
        <p:nvPicPr>
          <p:cNvPr id="112646" name="Picture 6">
            <a:extLst>
              <a:ext uri="{FF2B5EF4-FFF2-40B4-BE49-F238E27FC236}">
                <a16:creationId xmlns:a16="http://schemas.microsoft.com/office/drawing/2014/main" id="{97210CB3-A9CB-49CB-996C-55180583754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4094163"/>
            <a:ext cx="4330700" cy="229393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9C51A-4388-4367-B6F5-B041FE74D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100513"/>
            <a:ext cx="3049587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HET - Point Wave Source">
            <a:hlinkClick r:id="" action="ppaction://media"/>
            <a:extLst>
              <a:ext uri="{FF2B5EF4-FFF2-40B4-BE49-F238E27FC236}">
                <a16:creationId xmlns:a16="http://schemas.microsoft.com/office/drawing/2014/main" id="{D840A5DE-4CAF-4971-9012-5C0FBEAD0D5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8082" y="1801091"/>
            <a:ext cx="6630559" cy="4974865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0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264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6C1AE35-B02D-4860-9882-A11C27D54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Surface Waves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33141B74-9846-4E5F-8852-892ECAE18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Thus far, you have seen the profile view of waves.</a:t>
            </a:r>
          </a:p>
          <a:p>
            <a:pPr lvl="1" eaLnBrk="1" hangingPunct="1"/>
            <a:r>
              <a:rPr lang="en-US" altLang="en-US" sz="2400"/>
              <a:t>How do these waves look from above?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9BE0F50-2253-465F-8170-8E72080CD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513" y="3598863"/>
            <a:ext cx="7067550" cy="2627312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101" name="Line 5">
            <a:extLst>
              <a:ext uri="{FF2B5EF4-FFF2-40B4-BE49-F238E27FC236}">
                <a16:creationId xmlns:a16="http://schemas.microsoft.com/office/drawing/2014/main" id="{83E11FA9-54E8-4193-BC00-B3ECEA26FE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886200"/>
            <a:ext cx="0" cy="21193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3" name="Line 7">
            <a:extLst>
              <a:ext uri="{FF2B5EF4-FFF2-40B4-BE49-F238E27FC236}">
                <a16:creationId xmlns:a16="http://schemas.microsoft.com/office/drawing/2014/main" id="{84793AA8-D06D-47B4-A571-E002EB58C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886200"/>
            <a:ext cx="0" cy="21193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4" name="Line 8">
            <a:extLst>
              <a:ext uri="{FF2B5EF4-FFF2-40B4-BE49-F238E27FC236}">
                <a16:creationId xmlns:a16="http://schemas.microsoft.com/office/drawing/2014/main" id="{6B64A388-29E9-4BC6-AC01-E86C7E023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886200"/>
            <a:ext cx="0" cy="21193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5" name="Line 9">
            <a:extLst>
              <a:ext uri="{FF2B5EF4-FFF2-40B4-BE49-F238E27FC236}">
                <a16:creationId xmlns:a16="http://schemas.microsoft.com/office/drawing/2014/main" id="{A22AA255-A625-44AE-A41E-5E484942C6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886200"/>
            <a:ext cx="0" cy="21193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6" name="Line 10">
            <a:extLst>
              <a:ext uri="{FF2B5EF4-FFF2-40B4-BE49-F238E27FC236}">
                <a16:creationId xmlns:a16="http://schemas.microsoft.com/office/drawing/2014/main" id="{3B61DE9B-AD86-4787-B41E-D9630A194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886200"/>
            <a:ext cx="0" cy="21193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>
            <a:extLst>
              <a:ext uri="{FF2B5EF4-FFF2-40B4-BE49-F238E27FC236}">
                <a16:creationId xmlns:a16="http://schemas.microsoft.com/office/drawing/2014/main" id="{4147D395-AE2B-4938-8A4B-F6442DB49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886200"/>
            <a:ext cx="0" cy="21193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2">
            <a:extLst>
              <a:ext uri="{FF2B5EF4-FFF2-40B4-BE49-F238E27FC236}">
                <a16:creationId xmlns:a16="http://schemas.microsoft.com/office/drawing/2014/main" id="{A7C528BF-5D66-47A9-9666-7C1A583E6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886200"/>
            <a:ext cx="0" cy="21193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9" name="Line 13">
            <a:extLst>
              <a:ext uri="{FF2B5EF4-FFF2-40B4-BE49-F238E27FC236}">
                <a16:creationId xmlns:a16="http://schemas.microsoft.com/office/drawing/2014/main" id="{2B9A5CD4-C0FA-4DAA-B03A-5244F4B30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886200"/>
            <a:ext cx="0" cy="21193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10" name="Line 14">
            <a:extLst>
              <a:ext uri="{FF2B5EF4-FFF2-40B4-BE49-F238E27FC236}">
                <a16:creationId xmlns:a16="http://schemas.microsoft.com/office/drawing/2014/main" id="{FA273F19-0B51-4CE7-B3E5-EC1139B4D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886200"/>
            <a:ext cx="0" cy="21193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11" name="Line 15">
            <a:extLst>
              <a:ext uri="{FF2B5EF4-FFF2-40B4-BE49-F238E27FC236}">
                <a16:creationId xmlns:a16="http://schemas.microsoft.com/office/drawing/2014/main" id="{0215D0A9-2F92-46FF-81E6-2F5F3FEAD5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886200"/>
            <a:ext cx="0" cy="21193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12" name="Text Box 16">
            <a:extLst>
              <a:ext uri="{FF2B5EF4-FFF2-40B4-BE49-F238E27FC236}">
                <a16:creationId xmlns:a16="http://schemas.microsoft.com/office/drawing/2014/main" id="{1A1E7E41-AA37-4F4E-9E50-DBB687807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2484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Symbol" panose="05050102010706020507" pitchFamily="18" charset="2"/>
                <a:sym typeface="MT Symbol" pitchFamily="82" charset="2"/>
              </a:rPr>
              <a:t>l</a:t>
            </a:r>
            <a:r>
              <a:rPr lang="en-US" altLang="en-US" sz="2000">
                <a:sym typeface="MT Symbol" pitchFamily="82" charset="2"/>
              </a:rPr>
              <a:t> = Wavelength</a:t>
            </a:r>
          </a:p>
        </p:txBody>
      </p:sp>
      <p:sp>
        <p:nvSpPr>
          <p:cNvPr id="132114" name="AutoShape 18">
            <a:extLst>
              <a:ext uri="{FF2B5EF4-FFF2-40B4-BE49-F238E27FC236}">
                <a16:creationId xmlns:a16="http://schemas.microsoft.com/office/drawing/2014/main" id="{3DC4760F-8748-47EA-8742-7A4DC5E8DBCF}"/>
              </a:ext>
            </a:extLst>
          </p:cNvPr>
          <p:cNvSpPr>
            <a:spLocks/>
          </p:cNvSpPr>
          <p:nvPr/>
        </p:nvSpPr>
        <p:spPr bwMode="auto">
          <a:xfrm rot="-5400000">
            <a:off x="2019300" y="5753100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7" name="Line 22">
            <a:extLst>
              <a:ext uri="{FF2B5EF4-FFF2-40B4-BE49-F238E27FC236}">
                <a16:creationId xmlns:a16="http://schemas.microsoft.com/office/drawing/2014/main" id="{723C6635-8D7F-4CA5-8E6C-7B43F11DC1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953000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19" name="Text Box 23">
            <a:extLst>
              <a:ext uri="{FF2B5EF4-FFF2-40B4-BE49-F238E27FC236}">
                <a16:creationId xmlns:a16="http://schemas.microsoft.com/office/drawing/2014/main" id="{4F847018-6FCD-443E-81BB-62916CA82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175125"/>
            <a:ext cx="32718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/>
              <a:t>Direction of propagation</a:t>
            </a:r>
          </a:p>
        </p:txBody>
      </p:sp>
      <p:sp>
        <p:nvSpPr>
          <p:cNvPr id="132120" name="AutoShape 24">
            <a:extLst>
              <a:ext uri="{FF2B5EF4-FFF2-40B4-BE49-F238E27FC236}">
                <a16:creationId xmlns:a16="http://schemas.microsoft.com/office/drawing/2014/main" id="{3586AC02-9A81-4F24-A755-F855CDC58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267200"/>
            <a:ext cx="2438400" cy="228600"/>
          </a:xfrm>
          <a:prstGeom prst="rightArrow">
            <a:avLst>
              <a:gd name="adj1" fmla="val 50000"/>
              <a:gd name="adj2" fmla="val 2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2124" name="Group 28">
            <a:extLst>
              <a:ext uri="{FF2B5EF4-FFF2-40B4-BE49-F238E27FC236}">
                <a16:creationId xmlns:a16="http://schemas.microsoft.com/office/drawing/2014/main" id="{22F345C9-3D13-4B5F-8538-AB5C795BCD83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5334000"/>
            <a:ext cx="2057400" cy="777875"/>
            <a:chOff x="2832" y="3360"/>
            <a:chExt cx="1296" cy="490"/>
          </a:xfrm>
        </p:grpSpPr>
        <p:grpSp>
          <p:nvGrpSpPr>
            <p:cNvPr id="5141" name="Group 25">
              <a:extLst>
                <a:ext uri="{FF2B5EF4-FFF2-40B4-BE49-F238E27FC236}">
                  <a16:creationId xmlns:a16="http://schemas.microsoft.com/office/drawing/2014/main" id="{2EF47A6C-36AE-48AC-AA56-EC4898DB21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3360"/>
              <a:ext cx="1296" cy="490"/>
              <a:chOff x="2832" y="3360"/>
              <a:chExt cx="1296" cy="490"/>
            </a:xfrm>
          </p:grpSpPr>
          <p:sp>
            <p:nvSpPr>
              <p:cNvPr id="5144" name="Text Box 19">
                <a:extLst>
                  <a:ext uri="{FF2B5EF4-FFF2-40B4-BE49-F238E27FC236}">
                    <a16:creationId xmlns:a16="http://schemas.microsoft.com/office/drawing/2014/main" id="{E8C54A4E-FEF2-4229-B558-ECB3C9FD5E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0" y="3600"/>
                <a:ext cx="1028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 eaLnBrk="0" hangingPunct="0"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/>
                  <a:t>Wavefronts</a:t>
                </a:r>
              </a:p>
            </p:txBody>
          </p:sp>
          <p:sp>
            <p:nvSpPr>
              <p:cNvPr id="5145" name="Line 20">
                <a:extLst>
                  <a:ext uri="{FF2B5EF4-FFF2-40B4-BE49-F238E27FC236}">
                    <a16:creationId xmlns:a16="http://schemas.microsoft.com/office/drawing/2014/main" id="{D6632A8F-881C-4373-974B-98314D75EE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264" y="3408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46" name="Line 21">
                <a:extLst>
                  <a:ext uri="{FF2B5EF4-FFF2-40B4-BE49-F238E27FC236}">
                    <a16:creationId xmlns:a16="http://schemas.microsoft.com/office/drawing/2014/main" id="{9942BF6F-B896-4F5C-8BC9-8D595754C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832" y="3360"/>
                <a:ext cx="67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142" name="Line 26">
              <a:extLst>
                <a:ext uri="{FF2B5EF4-FFF2-40B4-BE49-F238E27FC236}">
                  <a16:creationId xmlns:a16="http://schemas.microsoft.com/office/drawing/2014/main" id="{B8437F17-6D64-4677-A3F6-7D198CE1EE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340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3" name="Line 27">
              <a:extLst>
                <a:ext uri="{FF2B5EF4-FFF2-40B4-BE49-F238E27FC236}">
                  <a16:creationId xmlns:a16="http://schemas.microsoft.com/office/drawing/2014/main" id="{9424895F-A0ED-4EFE-9D9A-BC06E70763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3360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3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uiExpand="1" build="p"/>
      <p:bldP spid="5124" grpId="0" animBg="1"/>
      <p:bldP spid="132112" grpId="0"/>
      <p:bldP spid="132114" grpId="0" animBg="1"/>
      <p:bldP spid="5137" grpId="0" animBg="1"/>
      <p:bldP spid="132119" grpId="0" animBg="1"/>
      <p:bldP spid="1321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E4AF11F-FC95-495C-ACAC-AFF104CC8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Reflection of Surface Waves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9D69066-2CEC-4397-8510-07231F163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1012825"/>
          </a:xfrm>
        </p:spPr>
        <p:txBody>
          <a:bodyPr/>
          <a:lstStyle/>
          <a:p>
            <a:pPr eaLnBrk="1" hangingPunct="1"/>
            <a:r>
              <a:rPr lang="en-US" altLang="en-US" sz="2400"/>
              <a:t>The law of reflection states that the angle of incidence is equal to the angle of reflection.</a:t>
            </a:r>
          </a:p>
        </p:txBody>
      </p:sp>
      <p:sp>
        <p:nvSpPr>
          <p:cNvPr id="133186" name="Text Box 66">
            <a:extLst>
              <a:ext uri="{FF2B5EF4-FFF2-40B4-BE49-F238E27FC236}">
                <a16:creationId xmlns:a16="http://schemas.microsoft.com/office/drawing/2014/main" id="{022FA62C-62F7-451B-BB8D-1542F244B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3330575"/>
            <a:ext cx="1208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/>
              <a:t>Wave Crest</a:t>
            </a:r>
          </a:p>
        </p:txBody>
      </p:sp>
      <p:sp>
        <p:nvSpPr>
          <p:cNvPr id="133187" name="Line 67">
            <a:extLst>
              <a:ext uri="{FF2B5EF4-FFF2-40B4-BE49-F238E27FC236}">
                <a16:creationId xmlns:a16="http://schemas.microsoft.com/office/drawing/2014/main" id="{F6DA04F5-D0DA-4C16-8511-D598592982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9113" y="3589338"/>
            <a:ext cx="614362" cy="5095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3243" name="Line 123">
            <a:extLst>
              <a:ext uri="{FF2B5EF4-FFF2-40B4-BE49-F238E27FC236}">
                <a16:creationId xmlns:a16="http://schemas.microsoft.com/office/drawing/2014/main" id="{707DEBB3-00C9-4FBE-A6D2-F70794F88195}"/>
              </a:ext>
            </a:extLst>
          </p:cNvPr>
          <p:cNvSpPr>
            <a:spLocks noChangeShapeType="1"/>
          </p:cNvSpPr>
          <p:nvPr/>
        </p:nvSpPr>
        <p:spPr bwMode="auto">
          <a:xfrm rot="62953">
            <a:off x="2889250" y="4138613"/>
            <a:ext cx="1598613" cy="1457325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33229" name="Group 109">
            <a:extLst>
              <a:ext uri="{FF2B5EF4-FFF2-40B4-BE49-F238E27FC236}">
                <a16:creationId xmlns:a16="http://schemas.microsoft.com/office/drawing/2014/main" id="{16737589-A368-4CA8-8B96-32C83C6D730F}"/>
              </a:ext>
            </a:extLst>
          </p:cNvPr>
          <p:cNvGrpSpPr>
            <a:grpSpLocks/>
          </p:cNvGrpSpPr>
          <p:nvPr/>
        </p:nvGrpSpPr>
        <p:grpSpPr bwMode="auto">
          <a:xfrm>
            <a:off x="2441575" y="3827463"/>
            <a:ext cx="1611313" cy="1987550"/>
            <a:chOff x="2688" y="10731"/>
            <a:chExt cx="2537" cy="3130"/>
          </a:xfrm>
        </p:grpSpPr>
        <p:sp>
          <p:nvSpPr>
            <p:cNvPr id="6195" name="Line 122">
              <a:extLst>
                <a:ext uri="{FF2B5EF4-FFF2-40B4-BE49-F238E27FC236}">
                  <a16:creationId xmlns:a16="http://schemas.microsoft.com/office/drawing/2014/main" id="{6B39C4A0-A5BB-4F98-9AD7-8A3D1511B52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987227">
              <a:off x="3408" y="11023"/>
              <a:ext cx="10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6" name="Line 121">
              <a:extLst>
                <a:ext uri="{FF2B5EF4-FFF2-40B4-BE49-F238E27FC236}">
                  <a16:creationId xmlns:a16="http://schemas.microsoft.com/office/drawing/2014/main" id="{3AFCC0A0-ADC7-43A9-830A-B4B240AD326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987227">
              <a:off x="3072" y="11319"/>
              <a:ext cx="14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7" name="Line 120">
              <a:extLst>
                <a:ext uri="{FF2B5EF4-FFF2-40B4-BE49-F238E27FC236}">
                  <a16:creationId xmlns:a16="http://schemas.microsoft.com/office/drawing/2014/main" id="{6BF54FFA-E6EB-4F29-8684-CAB1B866673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987227">
              <a:off x="3745" y="10731"/>
              <a:ext cx="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8" name="Line 119">
              <a:extLst>
                <a:ext uri="{FF2B5EF4-FFF2-40B4-BE49-F238E27FC236}">
                  <a16:creationId xmlns:a16="http://schemas.microsoft.com/office/drawing/2014/main" id="{4A10FCAE-E4F4-425B-A215-5B1B452ABEC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987227">
              <a:off x="3173" y="13354"/>
              <a:ext cx="193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9" name="Line 118">
              <a:extLst>
                <a:ext uri="{FF2B5EF4-FFF2-40B4-BE49-F238E27FC236}">
                  <a16:creationId xmlns:a16="http://schemas.microsoft.com/office/drawing/2014/main" id="{E063B4C7-09F0-45BD-B5E5-BDFA3E3256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612773" flipV="1">
              <a:off x="3089" y="13097"/>
              <a:ext cx="1935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0" name="Line 117">
              <a:extLst>
                <a:ext uri="{FF2B5EF4-FFF2-40B4-BE49-F238E27FC236}">
                  <a16:creationId xmlns:a16="http://schemas.microsoft.com/office/drawing/2014/main" id="{47705F6D-02FA-4655-BA44-4915E7BC0D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87227">
              <a:off x="3240" y="13609"/>
              <a:ext cx="1932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1" name="Line 116">
              <a:extLst>
                <a:ext uri="{FF2B5EF4-FFF2-40B4-BE49-F238E27FC236}">
                  <a16:creationId xmlns:a16="http://schemas.microsoft.com/office/drawing/2014/main" id="{E9672E6A-93CC-4AC8-B57C-D329C292DA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87227">
              <a:off x="3322" y="13861"/>
              <a:ext cx="19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2" name="Line 115">
              <a:extLst>
                <a:ext uri="{FF2B5EF4-FFF2-40B4-BE49-F238E27FC236}">
                  <a16:creationId xmlns:a16="http://schemas.microsoft.com/office/drawing/2014/main" id="{2093166D-28BA-4C8C-BFED-CFCE454BEA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87227">
              <a:off x="3027" y="12860"/>
              <a:ext cx="19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3" name="Line 114">
              <a:extLst>
                <a:ext uri="{FF2B5EF4-FFF2-40B4-BE49-F238E27FC236}">
                  <a16:creationId xmlns:a16="http://schemas.microsoft.com/office/drawing/2014/main" id="{6E58D180-3A4E-4F86-8458-801375B3B8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87227">
              <a:off x="2968" y="12632"/>
              <a:ext cx="19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4" name="Line 113">
              <a:extLst>
                <a:ext uri="{FF2B5EF4-FFF2-40B4-BE49-F238E27FC236}">
                  <a16:creationId xmlns:a16="http://schemas.microsoft.com/office/drawing/2014/main" id="{19DF9B5C-FA13-461B-B7FB-1E5D8CDE31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87227">
              <a:off x="2882" y="12370"/>
              <a:ext cx="19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5" name="Line 112">
              <a:extLst>
                <a:ext uri="{FF2B5EF4-FFF2-40B4-BE49-F238E27FC236}">
                  <a16:creationId xmlns:a16="http://schemas.microsoft.com/office/drawing/2014/main" id="{BD991F1B-58F2-4567-B717-DEBBBAE95C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987227">
              <a:off x="2814" y="12133"/>
              <a:ext cx="1930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6" name="Line 111">
              <a:extLst>
                <a:ext uri="{FF2B5EF4-FFF2-40B4-BE49-F238E27FC236}">
                  <a16:creationId xmlns:a16="http://schemas.microsoft.com/office/drawing/2014/main" id="{0D24211F-5028-407A-844F-A4A526B7B1D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987227">
              <a:off x="2746" y="11887"/>
              <a:ext cx="19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07" name="Line 110">
              <a:extLst>
                <a:ext uri="{FF2B5EF4-FFF2-40B4-BE49-F238E27FC236}">
                  <a16:creationId xmlns:a16="http://schemas.microsoft.com/office/drawing/2014/main" id="{A4934CC8-9A9D-4A5C-8EA2-24C0F3A31708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-987227">
              <a:off x="2688" y="11629"/>
              <a:ext cx="19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3225" name="Group 105">
            <a:extLst>
              <a:ext uri="{FF2B5EF4-FFF2-40B4-BE49-F238E27FC236}">
                <a16:creationId xmlns:a16="http://schemas.microsoft.com/office/drawing/2014/main" id="{12757FDB-23B2-4534-BC68-B072BD837543}"/>
              </a:ext>
            </a:extLst>
          </p:cNvPr>
          <p:cNvGrpSpPr>
            <a:grpSpLocks/>
          </p:cNvGrpSpPr>
          <p:nvPr/>
        </p:nvGrpSpPr>
        <p:grpSpPr bwMode="auto">
          <a:xfrm>
            <a:off x="3055938" y="4097338"/>
            <a:ext cx="287337" cy="1804987"/>
            <a:chOff x="3656" y="11136"/>
            <a:chExt cx="452" cy="2843"/>
          </a:xfrm>
        </p:grpSpPr>
        <p:sp>
          <p:nvSpPr>
            <p:cNvPr id="6192" name="Line 108">
              <a:extLst>
                <a:ext uri="{FF2B5EF4-FFF2-40B4-BE49-F238E27FC236}">
                  <a16:creationId xmlns:a16="http://schemas.microsoft.com/office/drawing/2014/main" id="{3B088D61-D486-4847-AB7F-F67DAE6AB5C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290643" flipV="1">
              <a:off x="3685" y="11136"/>
              <a:ext cx="278" cy="284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3" name="Line 107">
              <a:extLst>
                <a:ext uri="{FF2B5EF4-FFF2-40B4-BE49-F238E27FC236}">
                  <a16:creationId xmlns:a16="http://schemas.microsoft.com/office/drawing/2014/main" id="{DC9734AB-4277-47AB-AB79-0296358641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290643" flipV="1">
              <a:off x="4039" y="13041"/>
              <a:ext cx="69" cy="72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4" name="Line 106">
              <a:extLst>
                <a:ext uri="{FF2B5EF4-FFF2-40B4-BE49-F238E27FC236}">
                  <a16:creationId xmlns:a16="http://schemas.microsoft.com/office/drawing/2014/main" id="{3E61A772-5310-4240-B4C3-3A4871F0AC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290643" flipV="1">
              <a:off x="3656" y="11730"/>
              <a:ext cx="78" cy="76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3202" name="Group 82">
            <a:extLst>
              <a:ext uri="{FF2B5EF4-FFF2-40B4-BE49-F238E27FC236}">
                <a16:creationId xmlns:a16="http://schemas.microsoft.com/office/drawing/2014/main" id="{3963E617-FA0F-4F09-935E-956E48D39C0D}"/>
              </a:ext>
            </a:extLst>
          </p:cNvPr>
          <p:cNvGrpSpPr>
            <a:grpSpLocks/>
          </p:cNvGrpSpPr>
          <p:nvPr/>
        </p:nvGrpSpPr>
        <p:grpSpPr bwMode="auto">
          <a:xfrm>
            <a:off x="2703513" y="3621088"/>
            <a:ext cx="3649662" cy="1795462"/>
            <a:chOff x="3099" y="10415"/>
            <a:chExt cx="5748" cy="2827"/>
          </a:xfrm>
        </p:grpSpPr>
        <p:sp>
          <p:nvSpPr>
            <p:cNvPr id="6170" name="Line 104">
              <a:extLst>
                <a:ext uri="{FF2B5EF4-FFF2-40B4-BE49-F238E27FC236}">
                  <a16:creationId xmlns:a16="http://schemas.microsoft.com/office/drawing/2014/main" id="{66C7FEA0-9946-41F6-87DD-212CE0C624B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204803">
              <a:off x="2960" y="11508"/>
              <a:ext cx="8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1" name="Line 103">
              <a:extLst>
                <a:ext uri="{FF2B5EF4-FFF2-40B4-BE49-F238E27FC236}">
                  <a16:creationId xmlns:a16="http://schemas.microsoft.com/office/drawing/2014/main" id="{E1885407-7670-4977-AA11-553F3DE6526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204803">
              <a:off x="3523" y="11302"/>
              <a:ext cx="172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2" name="Line 102">
              <a:extLst>
                <a:ext uri="{FF2B5EF4-FFF2-40B4-BE49-F238E27FC236}">
                  <a16:creationId xmlns:a16="http://schemas.microsoft.com/office/drawing/2014/main" id="{88AC1BDE-2187-4AB5-A2D2-76A5592EFE7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204803">
              <a:off x="3316" y="11267"/>
              <a:ext cx="167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3" name="Line 101">
              <a:extLst>
                <a:ext uri="{FF2B5EF4-FFF2-40B4-BE49-F238E27FC236}">
                  <a16:creationId xmlns:a16="http://schemas.microsoft.com/office/drawing/2014/main" id="{2D9DFEB2-EDE5-4C30-9934-215E696D253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204803">
              <a:off x="3107" y="11230"/>
              <a:ext cx="1633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4" name="Line 100">
              <a:extLst>
                <a:ext uri="{FF2B5EF4-FFF2-40B4-BE49-F238E27FC236}">
                  <a16:creationId xmlns:a16="http://schemas.microsoft.com/office/drawing/2014/main" id="{44056437-A077-40EC-96B4-5DC4973F1A4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204803">
              <a:off x="3056" y="11392"/>
              <a:ext cx="1209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5" name="Line 99">
              <a:extLst>
                <a:ext uri="{FF2B5EF4-FFF2-40B4-BE49-F238E27FC236}">
                  <a16:creationId xmlns:a16="http://schemas.microsoft.com/office/drawing/2014/main" id="{8AD6C91F-FAC4-4966-A509-B74EA1437D1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6204803">
              <a:off x="2885" y="11663"/>
              <a:ext cx="4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6" name="Line 98">
              <a:extLst>
                <a:ext uri="{FF2B5EF4-FFF2-40B4-BE49-F238E27FC236}">
                  <a16:creationId xmlns:a16="http://schemas.microsoft.com/office/drawing/2014/main" id="{5FFBFC2E-27C4-401B-B693-613CC260F9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3769" y="11356"/>
              <a:ext cx="1719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7" name="Line 97">
              <a:extLst>
                <a:ext uri="{FF2B5EF4-FFF2-40B4-BE49-F238E27FC236}">
                  <a16:creationId xmlns:a16="http://schemas.microsoft.com/office/drawing/2014/main" id="{10E37D57-E1A6-44C9-8D14-B59EF6699B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4038" y="11420"/>
              <a:ext cx="1719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8" name="Line 96">
              <a:extLst>
                <a:ext uri="{FF2B5EF4-FFF2-40B4-BE49-F238E27FC236}">
                  <a16:creationId xmlns:a16="http://schemas.microsoft.com/office/drawing/2014/main" id="{71BB780B-DD99-4F84-87F7-A25AF2942F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4306" y="11482"/>
              <a:ext cx="172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9" name="Line 95">
              <a:extLst>
                <a:ext uri="{FF2B5EF4-FFF2-40B4-BE49-F238E27FC236}">
                  <a16:creationId xmlns:a16="http://schemas.microsoft.com/office/drawing/2014/main" id="{AD134E12-22C0-4B2C-A3C6-F1EFB87CB9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4584" y="11556"/>
              <a:ext cx="1719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0" name="Line 94">
              <a:extLst>
                <a:ext uri="{FF2B5EF4-FFF2-40B4-BE49-F238E27FC236}">
                  <a16:creationId xmlns:a16="http://schemas.microsoft.com/office/drawing/2014/main" id="{09B84613-57EF-4AC0-B341-50A2C0FA9E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4868" y="11623"/>
              <a:ext cx="172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1" name="Line 93">
              <a:extLst>
                <a:ext uri="{FF2B5EF4-FFF2-40B4-BE49-F238E27FC236}">
                  <a16:creationId xmlns:a16="http://schemas.microsoft.com/office/drawing/2014/main" id="{CB474888-FE0E-4F28-9810-20B1D6C8D7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5148" y="11682"/>
              <a:ext cx="172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2" name="Line 92">
              <a:extLst>
                <a:ext uri="{FF2B5EF4-FFF2-40B4-BE49-F238E27FC236}">
                  <a16:creationId xmlns:a16="http://schemas.microsoft.com/office/drawing/2014/main" id="{54565771-2C9C-4924-A01F-D4F5F5742D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5434" y="11749"/>
              <a:ext cx="1724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3" name="Line 91">
              <a:extLst>
                <a:ext uri="{FF2B5EF4-FFF2-40B4-BE49-F238E27FC236}">
                  <a16:creationId xmlns:a16="http://schemas.microsoft.com/office/drawing/2014/main" id="{AEE46603-6FE9-4A0E-ACC1-561E7671F3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5732" y="11828"/>
              <a:ext cx="172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4" name="Line 90">
              <a:extLst>
                <a:ext uri="{FF2B5EF4-FFF2-40B4-BE49-F238E27FC236}">
                  <a16:creationId xmlns:a16="http://schemas.microsoft.com/office/drawing/2014/main" id="{ADE64337-9C93-4E5A-9386-1287B8D99A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6018" y="11905"/>
              <a:ext cx="172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5" name="Line 89">
              <a:extLst>
                <a:ext uri="{FF2B5EF4-FFF2-40B4-BE49-F238E27FC236}">
                  <a16:creationId xmlns:a16="http://schemas.microsoft.com/office/drawing/2014/main" id="{BEB2F174-A63C-49C1-9653-26EABCBCF07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6287" y="11971"/>
              <a:ext cx="172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6" name="Line 88">
              <a:extLst>
                <a:ext uri="{FF2B5EF4-FFF2-40B4-BE49-F238E27FC236}">
                  <a16:creationId xmlns:a16="http://schemas.microsoft.com/office/drawing/2014/main" id="{CE454233-7E75-4C9E-AFA7-2577339449D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6557" y="12033"/>
              <a:ext cx="172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7" name="Line 87">
              <a:extLst>
                <a:ext uri="{FF2B5EF4-FFF2-40B4-BE49-F238E27FC236}">
                  <a16:creationId xmlns:a16="http://schemas.microsoft.com/office/drawing/2014/main" id="{72404A6E-84B5-4DC7-A860-9CA9FFEEBF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6832" y="12106"/>
              <a:ext cx="172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8" name="Line 86">
              <a:extLst>
                <a:ext uri="{FF2B5EF4-FFF2-40B4-BE49-F238E27FC236}">
                  <a16:creationId xmlns:a16="http://schemas.microsoft.com/office/drawing/2014/main" id="{72B94CF1-81FA-4F87-8EFE-CB264355AA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7118" y="12174"/>
              <a:ext cx="172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9" name="Line 85">
              <a:extLst>
                <a:ext uri="{FF2B5EF4-FFF2-40B4-BE49-F238E27FC236}">
                  <a16:creationId xmlns:a16="http://schemas.microsoft.com/office/drawing/2014/main" id="{203AAAB6-0ACB-46A0-B974-9A7423E5206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7398" y="12233"/>
              <a:ext cx="172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0" name="Line 84">
              <a:extLst>
                <a:ext uri="{FF2B5EF4-FFF2-40B4-BE49-F238E27FC236}">
                  <a16:creationId xmlns:a16="http://schemas.microsoft.com/office/drawing/2014/main" id="{B933ECFA-3952-46F3-8D8C-00A5414D1A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7683" y="12302"/>
              <a:ext cx="172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91" name="Line 83">
              <a:extLst>
                <a:ext uri="{FF2B5EF4-FFF2-40B4-BE49-F238E27FC236}">
                  <a16:creationId xmlns:a16="http://schemas.microsoft.com/office/drawing/2014/main" id="{8AFB531E-6FD3-41E5-8CBF-B4CAEB0DC5A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004803" flipH="1">
              <a:off x="7984" y="12380"/>
              <a:ext cx="1723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3198" name="Group 78">
            <a:extLst>
              <a:ext uri="{FF2B5EF4-FFF2-40B4-BE49-F238E27FC236}">
                <a16:creationId xmlns:a16="http://schemas.microsoft.com/office/drawing/2014/main" id="{1EA6DEF0-620D-4565-9EA5-7AA0DC9D55AF}"/>
              </a:ext>
            </a:extLst>
          </p:cNvPr>
          <p:cNvGrpSpPr>
            <a:grpSpLocks/>
          </p:cNvGrpSpPr>
          <p:nvPr/>
        </p:nvGrpSpPr>
        <p:grpSpPr bwMode="auto">
          <a:xfrm>
            <a:off x="2868613" y="4294188"/>
            <a:ext cx="3441700" cy="460375"/>
            <a:chOff x="3361" y="11434"/>
            <a:chExt cx="5420" cy="726"/>
          </a:xfrm>
        </p:grpSpPr>
        <p:sp>
          <p:nvSpPr>
            <p:cNvPr id="6167" name="Line 81">
              <a:extLst>
                <a:ext uri="{FF2B5EF4-FFF2-40B4-BE49-F238E27FC236}">
                  <a16:creationId xmlns:a16="http://schemas.microsoft.com/office/drawing/2014/main" id="{5C048D6D-86A5-4499-B6A5-266D36A94B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810975" flipV="1">
              <a:off x="5757" y="9108"/>
              <a:ext cx="628" cy="54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8" name="Line 80">
              <a:extLst>
                <a:ext uri="{FF2B5EF4-FFF2-40B4-BE49-F238E27FC236}">
                  <a16:creationId xmlns:a16="http://schemas.microsoft.com/office/drawing/2014/main" id="{87F1DD8E-BD75-4C2A-BE33-FD10DEE454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810975" flipV="1">
              <a:off x="4675" y="10864"/>
              <a:ext cx="138" cy="127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9" name="Line 79">
              <a:extLst>
                <a:ext uri="{FF2B5EF4-FFF2-40B4-BE49-F238E27FC236}">
                  <a16:creationId xmlns:a16="http://schemas.microsoft.com/office/drawing/2014/main" id="{FB631CC9-887A-4942-A4BF-DBEF5531C8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810975" flipV="1">
              <a:off x="7143" y="11467"/>
              <a:ext cx="145" cy="124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3197" name="Text Box 77">
            <a:extLst>
              <a:ext uri="{FF2B5EF4-FFF2-40B4-BE49-F238E27FC236}">
                <a16:creationId xmlns:a16="http://schemas.microsoft.com/office/drawing/2014/main" id="{BC166B01-8CC9-47D6-AA1D-16A9D13E0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638" y="5697538"/>
            <a:ext cx="1020762" cy="609600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en-US" sz="2000" baseline="-30000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</a:t>
            </a: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altLang="en-US" sz="2000" baseline="-30000">
                <a:solidFill>
                  <a:srgbClr val="000000"/>
                </a:solidFill>
                <a:cs typeface="Times New Roman" panose="02020603050405020304" pitchFamily="18" charset="0"/>
              </a:rPr>
              <a:t>r</a:t>
            </a:r>
            <a:endParaRPr lang="en-US" altLang="en-US" sz="20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3196" name="Text Box 76">
            <a:extLst>
              <a:ext uri="{FF2B5EF4-FFF2-40B4-BE49-F238E27FC236}">
                <a16:creationId xmlns:a16="http://schemas.microsoft.com/office/drawing/2014/main" id="{B1DF6A94-7E81-4557-94C5-F2A1FE9F8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438" y="4876800"/>
            <a:ext cx="154463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cs typeface="Times New Roman" panose="02020603050405020304" pitchFamily="18" charset="0"/>
              </a:rPr>
              <a:t>Reflected Ray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33195" name="Text Box 75">
            <a:extLst>
              <a:ext uri="{FF2B5EF4-FFF2-40B4-BE49-F238E27FC236}">
                <a16:creationId xmlns:a16="http://schemas.microsoft.com/office/drawing/2014/main" id="{4A767C57-46DC-4F83-B8A7-1440606ED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5894388"/>
            <a:ext cx="1309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cs typeface="Times New Roman" panose="02020603050405020304" pitchFamily="18" charset="0"/>
              </a:rPr>
              <a:t>Incident Ray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133192" name="Group 72">
            <a:extLst>
              <a:ext uri="{FF2B5EF4-FFF2-40B4-BE49-F238E27FC236}">
                <a16:creationId xmlns:a16="http://schemas.microsoft.com/office/drawing/2014/main" id="{B7C0CD80-7DB8-4905-B03F-36A044E361DD}"/>
              </a:ext>
            </a:extLst>
          </p:cNvPr>
          <p:cNvGrpSpPr>
            <a:grpSpLocks/>
          </p:cNvGrpSpPr>
          <p:nvPr/>
        </p:nvGrpSpPr>
        <p:grpSpPr bwMode="auto">
          <a:xfrm>
            <a:off x="3700463" y="4341813"/>
            <a:ext cx="768350" cy="698500"/>
            <a:chOff x="4670" y="11499"/>
            <a:chExt cx="1209" cy="1100"/>
          </a:xfrm>
        </p:grpSpPr>
        <p:sp>
          <p:nvSpPr>
            <p:cNvPr id="6165" name="Arc 74">
              <a:extLst>
                <a:ext uri="{FF2B5EF4-FFF2-40B4-BE49-F238E27FC236}">
                  <a16:creationId xmlns:a16="http://schemas.microsoft.com/office/drawing/2014/main" id="{6D59100A-7043-46D3-ADBF-A31403C33C77}"/>
                </a:ext>
              </a:extLst>
            </p:cNvPr>
            <p:cNvSpPr>
              <a:spLocks/>
            </p:cNvSpPr>
            <p:nvPr/>
          </p:nvSpPr>
          <p:spPr bwMode="auto">
            <a:xfrm rot="3241987">
              <a:off x="4725" y="11444"/>
              <a:ext cx="1100" cy="1209"/>
            </a:xfrm>
            <a:custGeom>
              <a:avLst/>
              <a:gdLst>
                <a:gd name="T0" fmla="*/ 651 w 21586"/>
                <a:gd name="T1" fmla="*/ 0 h 17419"/>
                <a:gd name="T2" fmla="*/ 1100 w 21586"/>
                <a:gd name="T3" fmla="*/ 1154 h 17419"/>
                <a:gd name="T4" fmla="*/ 0 w 21586"/>
                <a:gd name="T5" fmla="*/ 1209 h 174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17419" fill="none" extrusionOk="0">
                  <a:moveTo>
                    <a:pt x="12772" y="0"/>
                  </a:moveTo>
                  <a:cubicBezTo>
                    <a:pt x="18097" y="3904"/>
                    <a:pt x="21344" y="10030"/>
                    <a:pt x="21585" y="16629"/>
                  </a:cubicBezTo>
                </a:path>
                <a:path w="21586" h="17419" stroke="0" extrusionOk="0">
                  <a:moveTo>
                    <a:pt x="12772" y="0"/>
                  </a:moveTo>
                  <a:cubicBezTo>
                    <a:pt x="18097" y="3904"/>
                    <a:pt x="21344" y="10030"/>
                    <a:pt x="21585" y="16629"/>
                  </a:cubicBezTo>
                  <a:lnTo>
                    <a:pt x="0" y="17419"/>
                  </a:lnTo>
                  <a:lnTo>
                    <a:pt x="12772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Text Box 73">
              <a:extLst>
                <a:ext uri="{FF2B5EF4-FFF2-40B4-BE49-F238E27FC236}">
                  <a16:creationId xmlns:a16="http://schemas.microsoft.com/office/drawing/2014/main" id="{901CDFB9-F8B6-4A99-90B4-CEC42B5B3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3" y="12153"/>
              <a:ext cx="496" cy="4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r>
                <a:rPr lang="en-US" altLang="en-US" sz="1200" baseline="-30000">
                  <a:solidFill>
                    <a:srgbClr val="000000"/>
                  </a:solidFill>
                  <a:cs typeface="Times New Roman" panose="02020603050405020304" pitchFamily="18" charset="0"/>
                </a:rPr>
                <a:t>r</a:t>
              </a:r>
              <a:endParaRPr lang="en-US" altLang="en-US" sz="12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133191" name="Text Box 71">
            <a:extLst>
              <a:ext uri="{FF2B5EF4-FFF2-40B4-BE49-F238E27FC236}">
                <a16:creationId xmlns:a16="http://schemas.microsoft.com/office/drawing/2014/main" id="{8FC48178-507F-4B7C-8912-60D931FB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5586413"/>
            <a:ext cx="830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cs typeface="Times New Roman" panose="02020603050405020304" pitchFamily="18" charset="0"/>
              </a:rPr>
              <a:t>Normal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133188" name="Group 68">
            <a:extLst>
              <a:ext uri="{FF2B5EF4-FFF2-40B4-BE49-F238E27FC236}">
                <a16:creationId xmlns:a16="http://schemas.microsoft.com/office/drawing/2014/main" id="{C42329DF-5C0E-4D6D-9FFE-96DE0F9EF006}"/>
              </a:ext>
            </a:extLst>
          </p:cNvPr>
          <p:cNvGrpSpPr>
            <a:grpSpLocks/>
          </p:cNvGrpSpPr>
          <p:nvPr/>
        </p:nvGrpSpPr>
        <p:grpSpPr bwMode="auto">
          <a:xfrm>
            <a:off x="3284538" y="4733925"/>
            <a:ext cx="728662" cy="869950"/>
            <a:chOff x="4000" y="12112"/>
            <a:chExt cx="1147" cy="1371"/>
          </a:xfrm>
        </p:grpSpPr>
        <p:sp>
          <p:nvSpPr>
            <p:cNvPr id="6163" name="Arc 70">
              <a:extLst>
                <a:ext uri="{FF2B5EF4-FFF2-40B4-BE49-F238E27FC236}">
                  <a16:creationId xmlns:a16="http://schemas.microsoft.com/office/drawing/2014/main" id="{A43D8F5E-CFB4-45C6-8AB0-70A1C5E8C5BF}"/>
                </a:ext>
              </a:extLst>
            </p:cNvPr>
            <p:cNvSpPr>
              <a:spLocks/>
            </p:cNvSpPr>
            <p:nvPr/>
          </p:nvSpPr>
          <p:spPr bwMode="auto">
            <a:xfrm rot="5175866">
              <a:off x="3921" y="12191"/>
              <a:ext cx="1305" cy="1147"/>
            </a:xfrm>
            <a:custGeom>
              <a:avLst/>
              <a:gdLst>
                <a:gd name="T0" fmla="*/ 739 w 21586"/>
                <a:gd name="T1" fmla="*/ 0 h 17813"/>
                <a:gd name="T2" fmla="*/ 1305 w 21586"/>
                <a:gd name="T3" fmla="*/ 1096 h 17813"/>
                <a:gd name="T4" fmla="*/ 0 w 21586"/>
                <a:gd name="T5" fmla="*/ 1147 h 178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86" h="17813" fill="none" extrusionOk="0">
                  <a:moveTo>
                    <a:pt x="12217" y="-1"/>
                  </a:moveTo>
                  <a:cubicBezTo>
                    <a:pt x="17859" y="3870"/>
                    <a:pt x="21335" y="10185"/>
                    <a:pt x="21585" y="17023"/>
                  </a:cubicBezTo>
                </a:path>
                <a:path w="21586" h="17813" stroke="0" extrusionOk="0">
                  <a:moveTo>
                    <a:pt x="12217" y="-1"/>
                  </a:moveTo>
                  <a:cubicBezTo>
                    <a:pt x="17859" y="3870"/>
                    <a:pt x="21335" y="10185"/>
                    <a:pt x="21585" y="17023"/>
                  </a:cubicBezTo>
                  <a:lnTo>
                    <a:pt x="0" y="17813"/>
                  </a:lnTo>
                  <a:lnTo>
                    <a:pt x="12217" y="-1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Text Box 69">
              <a:extLst>
                <a:ext uri="{FF2B5EF4-FFF2-40B4-BE49-F238E27FC236}">
                  <a16:creationId xmlns:a16="http://schemas.microsoft.com/office/drawing/2014/main" id="{F3431078-973A-4D61-B01C-885065DEF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4" y="13039"/>
              <a:ext cx="478" cy="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AEAEA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solidFill>
                    <a:srgbClr val="00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</a:t>
              </a:r>
              <a:r>
                <a:rPr lang="en-US" altLang="en-US" sz="1200" baseline="-30000">
                  <a:solidFill>
                    <a:srgbClr val="000000"/>
                  </a:solidFill>
                  <a:cs typeface="Times New Roman" panose="02020603050405020304" pitchFamily="18" charset="0"/>
                </a:rPr>
                <a:t>i</a:t>
              </a:r>
              <a:endParaRPr lang="en-US" altLang="en-US" sz="120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sp>
        <p:nvSpPr>
          <p:cNvPr id="6161" name="Rectangle 131">
            <a:extLst>
              <a:ext uri="{FF2B5EF4-FFF2-40B4-BE49-F238E27FC236}">
                <a16:creationId xmlns:a16="http://schemas.microsoft.com/office/drawing/2014/main" id="{00F81F3F-4516-4862-A8F2-C1BE8DEE3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32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3252" name="Rectangle 132">
            <a:extLst>
              <a:ext uri="{FF2B5EF4-FFF2-40B4-BE49-F238E27FC236}">
                <a16:creationId xmlns:a16="http://schemas.microsoft.com/office/drawing/2014/main" id="{D48FAE5E-286B-4BD4-9EC5-A15837155FEC}"/>
              </a:ext>
            </a:extLst>
          </p:cNvPr>
          <p:cNvSpPr>
            <a:spLocks noChangeArrowheads="1"/>
          </p:cNvSpPr>
          <p:nvPr/>
        </p:nvSpPr>
        <p:spPr bwMode="auto">
          <a:xfrm rot="2619873">
            <a:off x="2801938" y="2962275"/>
            <a:ext cx="127000" cy="2185988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100000">
                <a:srgbClr val="DDDDDD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13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1000"/>
                                        <p:tgtEl>
                                          <p:spTgt spid="13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  <p:bldP spid="133186" grpId="0"/>
      <p:bldP spid="133197" grpId="0" animBg="1"/>
      <p:bldP spid="133196" grpId="0"/>
      <p:bldP spid="133195" grpId="0"/>
      <p:bldP spid="133191" grpId="0"/>
      <p:bldP spid="1332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1CB5475-9FFE-44BA-870C-25E31A06FE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Refraction of Surface Waves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B2972ECA-235C-4CE2-902B-9DCFBBADE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1273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If the direction of the wave changes, then the wave is said to have </a:t>
            </a:r>
            <a:r>
              <a:rPr lang="en-US" altLang="en-US" sz="2800" dirty="0">
                <a:solidFill>
                  <a:schemeClr val="folHlink"/>
                </a:solidFill>
              </a:rPr>
              <a:t>refracted</a:t>
            </a:r>
            <a:r>
              <a:rPr lang="en-US" altLang="en-US" sz="28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hlinkClick r:id="rId2"/>
              </a:rPr>
              <a:t>Refraction.</a:t>
            </a:r>
            <a:endParaRPr lang="en-US" altLang="en-US" sz="28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CB288CC0-B18F-47EC-A909-3566383AF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219450"/>
            <a:ext cx="3341688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D1A034-5795-4455-8434-A0074544E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461" y="3127086"/>
            <a:ext cx="6460692" cy="3638550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FFA64AAE-0632-453A-9473-D41B10B7192E}"/>
              </a:ext>
            </a:extLst>
          </p:cNvPr>
          <p:cNvSpPr/>
          <p:nvPr/>
        </p:nvSpPr>
        <p:spPr bwMode="auto">
          <a:xfrm rot="21441807">
            <a:off x="4336474" y="3320473"/>
            <a:ext cx="147781" cy="113145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8133589-3A0B-4020-BACE-47E14C37CD89}"/>
              </a:ext>
            </a:extLst>
          </p:cNvPr>
          <p:cNvSpPr/>
          <p:nvPr/>
        </p:nvSpPr>
        <p:spPr bwMode="auto">
          <a:xfrm rot="470184">
            <a:off x="4283121" y="4452102"/>
            <a:ext cx="147781" cy="113145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CD153B9-EA5A-448D-98C1-FE11BE764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Refraction of Surface Waves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303B393-1D3D-471B-9E8B-9264D3AE5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When surface waves move from deep water to shallower water:</a:t>
            </a:r>
          </a:p>
          <a:p>
            <a:pPr lvl="1" eaLnBrk="1" hangingPunct="1"/>
            <a:r>
              <a:rPr lang="en-US" altLang="en-US" sz="2400"/>
              <a:t>The wavelength decreases.</a:t>
            </a:r>
          </a:p>
          <a:p>
            <a:pPr lvl="1" eaLnBrk="1" hangingPunct="1"/>
            <a:r>
              <a:rPr lang="en-US" altLang="en-US" sz="2400"/>
              <a:t>The amplitude increases.</a:t>
            </a:r>
          </a:p>
          <a:p>
            <a:pPr lvl="1" eaLnBrk="1" hangingPunct="1"/>
            <a:r>
              <a:rPr lang="en-US" altLang="en-US" sz="2400"/>
              <a:t>The speed decreases.</a:t>
            </a:r>
          </a:p>
          <a:p>
            <a:pPr eaLnBrk="1" hangingPunct="1"/>
            <a:r>
              <a:rPr lang="en-US" altLang="en-US" sz="2800"/>
              <a:t>Why?</a:t>
            </a:r>
          </a:p>
          <a:p>
            <a:pPr lvl="1" eaLnBrk="1" hangingPunct="1"/>
            <a:r>
              <a:rPr lang="en-US" altLang="en-US" sz="2400"/>
              <a:t>Because of interactions with the bottom.</a:t>
            </a:r>
          </a:p>
          <a:p>
            <a:pPr eaLnBrk="1" hangingPunct="1"/>
            <a:r>
              <a:rPr lang="en-US" altLang="en-US" sz="2800" b="1">
                <a:solidFill>
                  <a:srgbClr val="0033CC"/>
                </a:solidFill>
              </a:rPr>
              <a:t>Note: The frequency does not change!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0C562-DF30-44BE-889C-90A84BBB1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4" y="1905000"/>
            <a:ext cx="8228985" cy="413325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6312E4-C5B5-4A3D-9E6E-E24704C3552C}"/>
              </a:ext>
            </a:extLst>
          </p:cNvPr>
          <p:cNvCxnSpPr/>
          <p:nvPr/>
        </p:nvCxnSpPr>
        <p:spPr bwMode="auto">
          <a:xfrm>
            <a:off x="2179782" y="2438400"/>
            <a:ext cx="0" cy="6188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667BD4-7E3B-4D97-800B-C2590C8286F3}"/>
                  </a:ext>
                </a:extLst>
              </p:cNvPr>
              <p:cNvSpPr txBox="1"/>
              <p:nvPr/>
            </p:nvSpPr>
            <p:spPr>
              <a:xfrm>
                <a:off x="2302889" y="2544332"/>
                <a:ext cx="785086" cy="406971"/>
              </a:xfrm>
              <a:prstGeom prst="rect">
                <a:avLst/>
              </a:prstGeom>
              <a:solidFill>
                <a:srgbClr val="D9CDB3"/>
              </a:solidFill>
            </p:spPr>
            <p:txBody>
              <a:bodyPr wrap="square" lIns="0" tIns="0" rIns="0" bIns="4572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𝑏𝑒𝑓𝑜𝑟𝑒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667BD4-7E3B-4D97-800B-C2590C828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889" y="2544332"/>
                <a:ext cx="785086" cy="406971"/>
              </a:xfrm>
              <a:prstGeom prst="rect">
                <a:avLst/>
              </a:prstGeom>
              <a:blipFill>
                <a:blip r:embed="rId3"/>
                <a:stretch>
                  <a:fillRect l="-13953" r="-10078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0D3552-1EC7-4144-B61D-DA05F298420F}"/>
              </a:ext>
            </a:extLst>
          </p:cNvPr>
          <p:cNvCxnSpPr/>
          <p:nvPr/>
        </p:nvCxnSpPr>
        <p:spPr bwMode="auto">
          <a:xfrm>
            <a:off x="4059382" y="3493652"/>
            <a:ext cx="0" cy="42949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AAE2A2-134D-4FD8-9E35-84097A8094F0}"/>
              </a:ext>
            </a:extLst>
          </p:cNvPr>
          <p:cNvCxnSpPr/>
          <p:nvPr/>
        </p:nvCxnSpPr>
        <p:spPr bwMode="auto">
          <a:xfrm flipV="1">
            <a:off x="4059382" y="4244109"/>
            <a:ext cx="0" cy="45258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EEE863-194B-4BAD-8151-CA5A5261E8AD}"/>
                  </a:ext>
                </a:extLst>
              </p:cNvPr>
              <p:cNvSpPr txBox="1"/>
              <p:nvPr/>
            </p:nvSpPr>
            <p:spPr>
              <a:xfrm>
                <a:off x="4119113" y="3837138"/>
                <a:ext cx="785086" cy="406971"/>
              </a:xfrm>
              <a:prstGeom prst="rect">
                <a:avLst/>
              </a:prstGeom>
              <a:solidFill>
                <a:srgbClr val="5A7371"/>
              </a:solidFill>
            </p:spPr>
            <p:txBody>
              <a:bodyPr wrap="square" lIns="0" tIns="0" rIns="0" bIns="4572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𝑎𝑓𝑡𝑒𝑟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6EEE863-194B-4BAD-8151-CA5A5261E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113" y="3837138"/>
                <a:ext cx="785086" cy="406971"/>
              </a:xfrm>
              <a:prstGeom prst="rect">
                <a:avLst/>
              </a:prstGeom>
              <a:blipFill>
                <a:blip r:embed="rId4"/>
                <a:stretch>
                  <a:fillRect l="-6250" r="-2344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D9FEA3-32BD-42BB-97F7-785CE9559519}"/>
                  </a:ext>
                </a:extLst>
              </p:cNvPr>
              <p:cNvSpPr txBox="1"/>
              <p:nvPr/>
            </p:nvSpPr>
            <p:spPr>
              <a:xfrm>
                <a:off x="34636" y="4746844"/>
                <a:ext cx="9074727" cy="461665"/>
              </a:xfrm>
              <a:prstGeom prst="rect">
                <a:avLst/>
              </a:prstGeom>
              <a:solidFill>
                <a:srgbClr val="5A737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400" b="0" i="1" baseline="-2500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𝑏𝑒𝑓𝑜𝑟𝑒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</a:rPr>
                  <a:t> in deep water is greater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sz="2400" b="0" i="1" baseline="-2500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𝑎𝑓𝑡𝑒𝑟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</a:rPr>
                  <a:t> in shallow water. </a:t>
                </a:r>
                <a:endParaRPr lang="en-US" baseline="-25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D9FEA3-32BD-42BB-97F7-785CE9559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" y="4746844"/>
                <a:ext cx="9074727" cy="461665"/>
              </a:xfrm>
              <a:prstGeom prst="rect">
                <a:avLst/>
              </a:prstGeom>
              <a:blipFill>
                <a:blip r:embed="rId5"/>
                <a:stretch>
                  <a:fillRect l="-202" t="-12000" r="-1210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67B8CA-6BCD-4D79-9F43-24D9D1A75CA3}"/>
                  </a:ext>
                </a:extLst>
              </p:cNvPr>
              <p:cNvSpPr txBox="1"/>
              <p:nvPr/>
            </p:nvSpPr>
            <p:spPr>
              <a:xfrm>
                <a:off x="34635" y="5300818"/>
                <a:ext cx="9074727" cy="830997"/>
              </a:xfrm>
              <a:prstGeom prst="rect">
                <a:avLst/>
              </a:prstGeom>
              <a:solidFill>
                <a:srgbClr val="5A7371"/>
              </a:solidFill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400" dirty="0">
                    <a:solidFill>
                      <a:srgbClr val="FFC000"/>
                    </a:solidFill>
                  </a:rPr>
                  <a:t>And since frequency is constant, the speed must decrease because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m:rPr>
                        <m:sty m:val="p"/>
                      </m:rPr>
                      <a:rPr lang="el-GR" sz="24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</a:rPr>
                  <a:t>. </a:t>
                </a:r>
                <a:endParaRPr lang="en-US" baseline="-25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B67B8CA-6BCD-4D79-9F43-24D9D1A75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" y="5300818"/>
                <a:ext cx="9074727" cy="830997"/>
              </a:xfrm>
              <a:prstGeom prst="rect">
                <a:avLst/>
              </a:prstGeom>
              <a:blipFill>
                <a:blip r:embed="rId6"/>
                <a:stretch>
                  <a:fillRect l="-1075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bldLvl="2"/>
      <p:bldP spid="6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3B996EC-7A53-4D21-ADC3-7D753617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05175"/>
            <a:ext cx="2867025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63923690-90F9-4F4B-96E7-BA0F2D62E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922338"/>
            <a:ext cx="8162925" cy="701675"/>
          </a:xfrm>
        </p:spPr>
        <p:txBody>
          <a:bodyPr/>
          <a:lstStyle/>
          <a:p>
            <a:pPr eaLnBrk="1" hangingPunct="1"/>
            <a:r>
              <a:rPr lang="en-US" altLang="en-US" sz="4000"/>
              <a:t>Diffraction</a:t>
            </a:r>
          </a:p>
        </p:txBody>
      </p:sp>
      <p:sp>
        <p:nvSpPr>
          <p:cNvPr id="136196" name="Rectangle 4">
            <a:extLst>
              <a:ext uri="{FF2B5EF4-FFF2-40B4-BE49-F238E27FC236}">
                <a16:creationId xmlns:a16="http://schemas.microsoft.com/office/drawing/2014/main" id="{F82FB2C1-D2F1-4A39-B114-8BD8AB56B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4749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When a wave front is incident on a barrier with an opening, the wave will spread out after crossing the barrier.  This process is called diffraction.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As the slit becomes narrower,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the amount of diffraction will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increase.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As the wavelength increases,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the amount of diffraction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increases.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rgbClr val="993300"/>
                </a:solidFill>
              </a:rPr>
              <a:t>Wavelength, frequency, and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993300"/>
                </a:solidFill>
              </a:rPr>
              <a:t>	hence velocity, do not change.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hlinkClick r:id="rId5"/>
              </a:rPr>
              <a:t>Diffraction</a:t>
            </a:r>
            <a:endParaRPr lang="en-US" altLang="en-US" sz="2400" dirty="0"/>
          </a:p>
        </p:txBody>
      </p:sp>
      <p:pic>
        <p:nvPicPr>
          <p:cNvPr id="2" name="PHET - Single Slit Diffraction">
            <a:hlinkClick r:id="" action="ppaction://media"/>
            <a:extLst>
              <a:ext uri="{FF2B5EF4-FFF2-40B4-BE49-F238E27FC236}">
                <a16:creationId xmlns:a16="http://schemas.microsoft.com/office/drawing/2014/main" id="{E25F9B0A-DD72-472F-B2F7-7A766BFE7A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5593" y="1795880"/>
            <a:ext cx="6686116" cy="5016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6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6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6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6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6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6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6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6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6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5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862"/>
                            </p:stCondLst>
                            <p:childTnLst>
                              <p:par>
                                <p:cTn id="52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5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6196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450629C-DA48-45B6-8B24-7E5ECC01D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075" y="862013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/>
              <a:t>Interference</a:t>
            </a:r>
          </a:p>
        </p:txBody>
      </p:sp>
      <p:sp>
        <p:nvSpPr>
          <p:cNvPr id="144392" name="Rectangle 8">
            <a:extLst>
              <a:ext uri="{FF2B5EF4-FFF2-40B4-BE49-F238E27FC236}">
                <a16:creationId xmlns:a16="http://schemas.microsoft.com/office/drawing/2014/main" id="{07ECABC9-4C4A-4AA0-8299-5921AFCD80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8002587" cy="2133600"/>
          </a:xfrm>
        </p:spPr>
        <p:txBody>
          <a:bodyPr/>
          <a:lstStyle/>
          <a:p>
            <a:pPr eaLnBrk="1" hangingPunct="1"/>
            <a:r>
              <a:rPr lang="en-US" altLang="en-US" sz="2400"/>
              <a:t>As per the principle of linear superposition:</a:t>
            </a:r>
          </a:p>
          <a:p>
            <a:pPr lvl="1" eaLnBrk="1" hangingPunct="1"/>
            <a:r>
              <a:rPr lang="en-US" altLang="en-US" sz="2000"/>
              <a:t>Crests will combine with crests and troughs will combine with troughs in a constructive manner.</a:t>
            </a:r>
          </a:p>
          <a:p>
            <a:pPr lvl="1" eaLnBrk="1" hangingPunct="1"/>
            <a:r>
              <a:rPr lang="en-US" altLang="en-US" sz="2000"/>
              <a:t>Where a crest meets a trough, interference will be totally destructive.</a:t>
            </a:r>
          </a:p>
        </p:txBody>
      </p:sp>
      <p:pic>
        <p:nvPicPr>
          <p:cNvPr id="144396" name="Picture 12">
            <a:extLst>
              <a:ext uri="{FF2B5EF4-FFF2-40B4-BE49-F238E27FC236}">
                <a16:creationId xmlns:a16="http://schemas.microsoft.com/office/drawing/2014/main" id="{F51D00D9-4039-45CF-B549-67F86DB3EA73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5275" y="5334000"/>
            <a:ext cx="1828800" cy="5334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44398" name="Picture 14">
            <a:extLst>
              <a:ext uri="{FF2B5EF4-FFF2-40B4-BE49-F238E27FC236}">
                <a16:creationId xmlns:a16="http://schemas.microsoft.com/office/drawing/2014/main" id="{D55836F2-22CA-45EA-B0C8-B1AA5F3414A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656013"/>
            <a:ext cx="5181600" cy="320198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144406" name="Group 22">
            <a:extLst>
              <a:ext uri="{FF2B5EF4-FFF2-40B4-BE49-F238E27FC236}">
                <a16:creationId xmlns:a16="http://schemas.microsoft.com/office/drawing/2014/main" id="{0CB41A4F-1977-4297-8134-98ED12784807}"/>
              </a:ext>
            </a:extLst>
          </p:cNvPr>
          <p:cNvGrpSpPr>
            <a:grpSpLocks/>
          </p:cNvGrpSpPr>
          <p:nvPr/>
        </p:nvGrpSpPr>
        <p:grpSpPr bwMode="auto">
          <a:xfrm>
            <a:off x="4203700" y="4032250"/>
            <a:ext cx="3859213" cy="1289050"/>
            <a:chOff x="2648" y="2540"/>
            <a:chExt cx="2431" cy="812"/>
          </a:xfrm>
        </p:grpSpPr>
        <p:sp>
          <p:nvSpPr>
            <p:cNvPr id="9227" name="Line 19">
              <a:extLst>
                <a:ext uri="{FF2B5EF4-FFF2-40B4-BE49-F238E27FC236}">
                  <a16:creationId xmlns:a16="http://schemas.microsoft.com/office/drawing/2014/main" id="{92ECEB9F-5DAB-4372-80C6-13FC33AD21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8" y="2776"/>
              <a:ext cx="1384" cy="576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8" name="Text Box 20">
              <a:extLst>
                <a:ext uri="{FF2B5EF4-FFF2-40B4-BE49-F238E27FC236}">
                  <a16:creationId xmlns:a16="http://schemas.microsoft.com/office/drawing/2014/main" id="{30C74DDA-45FA-4336-BEAC-56A536FB7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9" y="2540"/>
              <a:ext cx="1040" cy="410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Destructive Interference</a:t>
              </a:r>
            </a:p>
          </p:txBody>
        </p:sp>
      </p:grpSp>
      <p:grpSp>
        <p:nvGrpSpPr>
          <p:cNvPr id="144407" name="Group 23">
            <a:extLst>
              <a:ext uri="{FF2B5EF4-FFF2-40B4-BE49-F238E27FC236}">
                <a16:creationId xmlns:a16="http://schemas.microsoft.com/office/drawing/2014/main" id="{D3AD10B3-0ACB-435C-9E48-0D19014EFEFF}"/>
              </a:ext>
            </a:extLst>
          </p:cNvPr>
          <p:cNvGrpSpPr>
            <a:grpSpLocks/>
          </p:cNvGrpSpPr>
          <p:nvPr/>
        </p:nvGrpSpPr>
        <p:grpSpPr bwMode="auto">
          <a:xfrm>
            <a:off x="3803650" y="3524250"/>
            <a:ext cx="4911725" cy="1524000"/>
            <a:chOff x="2396" y="2220"/>
            <a:chExt cx="3094" cy="960"/>
          </a:xfrm>
        </p:grpSpPr>
        <p:sp>
          <p:nvSpPr>
            <p:cNvPr id="9224" name="Line 16">
              <a:extLst>
                <a:ext uri="{FF2B5EF4-FFF2-40B4-BE49-F238E27FC236}">
                  <a16:creationId xmlns:a16="http://schemas.microsoft.com/office/drawing/2014/main" id="{CD50F37E-DFE8-4D83-B1C7-E4BC06C31F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0" y="2416"/>
              <a:ext cx="1056" cy="528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5" name="Line 18">
              <a:extLst>
                <a:ext uri="{FF2B5EF4-FFF2-40B4-BE49-F238E27FC236}">
                  <a16:creationId xmlns:a16="http://schemas.microsoft.com/office/drawing/2014/main" id="{57CDD800-E47D-4336-860A-ABB69DF64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96" y="2412"/>
              <a:ext cx="1092" cy="768"/>
            </a:xfrm>
            <a:prstGeom prst="line">
              <a:avLst/>
            </a:prstGeom>
            <a:noFill/>
            <a:ln w="31750">
              <a:solidFill>
                <a:schemeClr val="hlink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6" name="Text Box 21">
              <a:extLst>
                <a:ext uri="{FF2B5EF4-FFF2-40B4-BE49-F238E27FC236}">
                  <a16:creationId xmlns:a16="http://schemas.microsoft.com/office/drawing/2014/main" id="{6D72A6EA-0B38-43E1-AEA6-F91C75DDA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4" y="2220"/>
              <a:ext cx="2016" cy="237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Constructive Interference</a:t>
              </a:r>
            </a:p>
          </p:txBody>
        </p:sp>
      </p:grpSp>
      <p:pic>
        <p:nvPicPr>
          <p:cNvPr id="2" name="PHET - Double Slit - Interference and Diffraction">
            <a:hlinkClick r:id="" action="ppaction://media"/>
            <a:extLst>
              <a:ext uri="{FF2B5EF4-FFF2-40B4-BE49-F238E27FC236}">
                <a16:creationId xmlns:a16="http://schemas.microsoft.com/office/drawing/2014/main" id="{0F1A9D3D-750B-4A48-87C0-7232E287081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1115" y="1806355"/>
            <a:ext cx="6678303" cy="5010687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4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44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4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5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6002"/>
                            </p:stCondLst>
                            <p:childTnLst>
                              <p:par>
                                <p:cTn id="48" presetID="1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439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CDCB678-2E81-4108-9780-DAC370273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pPr eaLnBrk="1" hangingPunct="1"/>
            <a:r>
              <a:rPr lang="en-US" altLang="en-US"/>
              <a:t>Key Ideas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418F761-2F90-463B-AB1C-44754FA21E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3463" y="1803400"/>
            <a:ext cx="8110537" cy="5054600"/>
          </a:xfrm>
        </p:spPr>
        <p:txBody>
          <a:bodyPr/>
          <a:lstStyle/>
          <a:p>
            <a:pPr eaLnBrk="1" hangingPunct="1"/>
            <a:r>
              <a:rPr lang="en-US" altLang="en-US" sz="2400"/>
              <a:t>Surface waves have characteristics of both transverse and longitudinal waves.</a:t>
            </a:r>
          </a:p>
          <a:p>
            <a:pPr eaLnBrk="1" hangingPunct="1"/>
            <a:r>
              <a:rPr lang="en-US" altLang="en-US" sz="2400"/>
              <a:t>Waves transfer energy without transferring matter.</a:t>
            </a:r>
          </a:p>
          <a:p>
            <a:pPr eaLnBrk="1" hangingPunct="1"/>
            <a:r>
              <a:rPr lang="en-US" altLang="en-US" sz="2400"/>
              <a:t>Waves can interfere with one another resulting in constructive or destructive interference.</a:t>
            </a:r>
          </a:p>
          <a:p>
            <a:pPr eaLnBrk="1" hangingPunct="1"/>
            <a:r>
              <a:rPr lang="en-US" altLang="en-US" sz="2400"/>
              <a:t>The law of reflection states that angle of incident wave equals the angle of the reflected wave.</a:t>
            </a:r>
          </a:p>
          <a:p>
            <a:pPr eaLnBrk="1" hangingPunct="1"/>
            <a:r>
              <a:rPr lang="en-US" altLang="en-US" sz="2400"/>
              <a:t>Diffraction is the spreading out of a wave when it encounters a barrier.</a:t>
            </a:r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15546</TotalTime>
  <Words>368</Words>
  <Application>Microsoft Office PowerPoint</Application>
  <PresentationFormat>On-screen Show (4:3)</PresentationFormat>
  <Paragraphs>57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Verdana</vt:lpstr>
      <vt:lpstr>Arial</vt:lpstr>
      <vt:lpstr>Wingdings</vt:lpstr>
      <vt:lpstr>Calibri</vt:lpstr>
      <vt:lpstr>Symbol</vt:lpstr>
      <vt:lpstr>MT Symbol</vt:lpstr>
      <vt:lpstr>Times New Roman</vt:lpstr>
      <vt:lpstr>Bold Stripes</vt:lpstr>
      <vt:lpstr>Surface Waves</vt:lpstr>
      <vt:lpstr>Surface Wave</vt:lpstr>
      <vt:lpstr>Surface Waves</vt:lpstr>
      <vt:lpstr>Reflection of Surface Waves</vt:lpstr>
      <vt:lpstr>Refraction of Surface Waves</vt:lpstr>
      <vt:lpstr>Refraction of Surface Waves</vt:lpstr>
      <vt:lpstr>Diffraction</vt:lpstr>
      <vt:lpstr>Interference</vt:lpstr>
      <vt:lpstr>Key Ideas</vt:lpstr>
    </vt:vector>
  </TitlesOfParts>
  <Company>TEXACO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Potential</dc:title>
  <dc:creator>Charlie</dc:creator>
  <cp:lastModifiedBy>Charlie Ropes</cp:lastModifiedBy>
  <cp:revision>166</cp:revision>
  <dcterms:created xsi:type="dcterms:W3CDTF">2005-02-07T22:48:55Z</dcterms:created>
  <dcterms:modified xsi:type="dcterms:W3CDTF">2021-05-12T04:01:57Z</dcterms:modified>
</cp:coreProperties>
</file>